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2"/>
  </p:notesMasterIdLst>
  <p:sldIdLst>
    <p:sldId id="268" r:id="rId2"/>
    <p:sldId id="256" r:id="rId3"/>
    <p:sldId id="257" r:id="rId4"/>
    <p:sldId id="258" r:id="rId5"/>
    <p:sldId id="259" r:id="rId6"/>
    <p:sldId id="260" r:id="rId7"/>
    <p:sldId id="261" r:id="rId8"/>
    <p:sldId id="262" r:id="rId9"/>
    <p:sldId id="263" r:id="rId10"/>
    <p:sldId id="269" r:id="rId11"/>
  </p:sldIdLst>
  <p:sldSz cx="9144000" cy="5143500" type="screen16x9"/>
  <p:notesSz cx="6858000" cy="9144000"/>
  <p:embeddedFontLst>
    <p:embeddedFont>
      <p:font typeface="Cambria" panose="02040503050406030204" pitchFamily="18" charset="0"/>
      <p:regular r:id="rId13"/>
      <p:bold r:id="rId14"/>
      <p:italic r:id="rId15"/>
      <p:boldItalic r:id="rId16"/>
    </p:embeddedFont>
    <p:embeddedFont>
      <p:font typeface="Arial Nova Light" panose="020B0604020202020204" charset="0"/>
      <p:regular r:id="rId17"/>
      <p:italic r:id="rId18"/>
    </p:embeddedFont>
    <p:embeddedFont>
      <p:font typeface="Franklin Gothic Medium" panose="020B0603020102020204" pitchFamily="34" charset="0"/>
      <p:regular r:id="rId19"/>
      <p:italic r:id="rId20"/>
    </p:embeddedFont>
    <p:embeddedFont>
      <p:font typeface="Franklin Gothic" panose="020B0604020202020204" charset="0"/>
      <p:bold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C1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5DB57FC-B0ED-484F-8F55-8A3D4EBD6C0B}">
  <a:tblStyle styleId="{D5DB57FC-B0ED-484F-8F55-8A3D4EBD6C0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47" d="100"/>
          <a:sy n="147" d="100"/>
        </p:scale>
        <p:origin x="46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1049620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 name="Google Shape;6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 name="Google Shape;7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557715fd6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9" name="Google Shape;79;g557715fd60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56364bc81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g56364bc818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3dc82ffcf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4" name="Google Shape;104;g3dc82ffcfd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56364bc818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4" name="Google Shape;114;g56364bc818_0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57d08a6e4c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2" name="Google Shape;122;g57d08a6e4c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Portada">
    <p:bg>
      <p:bgPr>
        <a:solidFill>
          <a:srgbClr val="00A3AD"/>
        </a:solidFill>
        <a:effectLst/>
      </p:bgPr>
    </p:bg>
    <p:spTree>
      <p:nvGrpSpPr>
        <p:cNvPr id="1" name=""/>
        <p:cNvGrpSpPr/>
        <p:nvPr/>
      </p:nvGrpSpPr>
      <p:grpSpPr>
        <a:xfrm>
          <a:off x="0" y="0"/>
          <a:ext cx="0" cy="0"/>
          <a:chOff x="0" y="0"/>
          <a:chExt cx="0" cy="0"/>
        </a:xfrm>
      </p:grpSpPr>
      <p:pic>
        <p:nvPicPr>
          <p:cNvPr id="4" name="Imagen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333817" cy="1730769"/>
          </a:xfrm>
          <a:prstGeom prst="rect">
            <a:avLst/>
          </a:prstGeom>
        </p:spPr>
      </p:pic>
      <p:pic>
        <p:nvPicPr>
          <p:cNvPr id="13" name="Imagen 12"/>
          <p:cNvPicPr>
            <a:picLocks noChangeAspect="1"/>
          </p:cNvPicPr>
          <p:nvPr userDrawn="1"/>
        </p:nvPicPr>
        <p:blipFill>
          <a:blip r:embed="rId3"/>
          <a:stretch>
            <a:fillRect/>
          </a:stretch>
        </p:blipFill>
        <p:spPr>
          <a:xfrm>
            <a:off x="1896875" y="519565"/>
            <a:ext cx="7247128" cy="4623935"/>
          </a:xfrm>
          <a:prstGeom prst="rect">
            <a:avLst/>
          </a:prstGeom>
        </p:spPr>
      </p:pic>
      <p:sp>
        <p:nvSpPr>
          <p:cNvPr id="5" name="Title 1"/>
          <p:cNvSpPr>
            <a:spLocks noGrp="1"/>
          </p:cNvSpPr>
          <p:nvPr>
            <p:ph type="title" hasCustomPrompt="1"/>
          </p:nvPr>
        </p:nvSpPr>
        <p:spPr>
          <a:xfrm>
            <a:off x="3073916" y="2027625"/>
            <a:ext cx="3295109" cy="1021556"/>
          </a:xfrm>
          <a:noFill/>
        </p:spPr>
        <p:txBody>
          <a:bodyPr anchor="b">
            <a:normAutofit/>
          </a:bodyPr>
          <a:lstStyle>
            <a:lvl1pPr marL="0" indent="0" algn="l">
              <a:buNone/>
              <a:defRPr sz="2400" b="0" cap="none">
                <a:solidFill>
                  <a:srgbClr val="FFFFFF"/>
                </a:solidFill>
              </a:defRPr>
            </a:lvl1pPr>
          </a:lstStyle>
          <a:p>
            <a:r>
              <a:rPr lang="es-ES_tradnl" dirty="0" err="1" smtClean="0"/>
              <a:t>Click</a:t>
            </a:r>
            <a:r>
              <a:rPr lang="es-ES_tradnl" dirty="0" smtClean="0"/>
              <a:t> to </a:t>
            </a:r>
            <a:r>
              <a:rPr lang="es-ES_tradnl" dirty="0" err="1" smtClean="0"/>
              <a:t>edit</a:t>
            </a:r>
            <a:r>
              <a:rPr lang="es-ES_tradnl" dirty="0" smtClean="0"/>
              <a:t> master </a:t>
            </a:r>
            <a:r>
              <a:rPr lang="es-ES_tradnl" dirty="0" err="1" smtClean="0"/>
              <a:t>title</a:t>
            </a:r>
            <a:r>
              <a:rPr lang="es-ES_tradnl" dirty="0" smtClean="0"/>
              <a:t> </a:t>
            </a:r>
            <a:r>
              <a:rPr lang="es-ES_tradnl" dirty="0" err="1" smtClean="0"/>
              <a:t>style</a:t>
            </a:r>
            <a:endParaRPr lang="en-US" dirty="0"/>
          </a:p>
        </p:txBody>
      </p:sp>
      <p:sp>
        <p:nvSpPr>
          <p:cNvPr id="7" name="Text Placeholder 2"/>
          <p:cNvSpPr>
            <a:spLocks noGrp="1"/>
          </p:cNvSpPr>
          <p:nvPr>
            <p:ph type="body" idx="1"/>
          </p:nvPr>
        </p:nvSpPr>
        <p:spPr>
          <a:xfrm>
            <a:off x="3073916" y="3090217"/>
            <a:ext cx="3295109" cy="888206"/>
          </a:xfrm>
          <a:noFill/>
        </p:spPr>
        <p:txBody>
          <a:bodyPr anchor="t"/>
          <a:lstStyle>
            <a:lvl1pPr marL="0" indent="0" algn="l">
              <a:buNone/>
              <a:defRPr sz="1500" b="0" i="0">
                <a:solidFill>
                  <a:srgbClr val="4AA4AD"/>
                </a:solidFill>
                <a:latin typeface="Arial Nova Light" charset="0"/>
                <a:ea typeface="Arial Nova Light" charset="0"/>
                <a:cs typeface="Arial Nova Light" charset="0"/>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599"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dirty="0" smtClean="0"/>
              <a:t>Haga clic para modificar el estilo de texto del patrón</a:t>
            </a:r>
          </a:p>
        </p:txBody>
      </p:sp>
      <p:pic>
        <p:nvPicPr>
          <p:cNvPr id="1026" name="Picture 2"/>
          <p:cNvPicPr>
            <a:picLocks noChangeAspect="1" noChangeArrowheads="1"/>
          </p:cNvPicPr>
          <p:nvPr userDrawn="1"/>
        </p:nvPicPr>
        <p:blipFill>
          <a:blip r:embed="rId4">
            <a:extLst>
              <a:ext uri="{28A0092B-C50C-407E-A947-70E740481C1C}">
                <a14:useLocalDpi xmlns:a14="http://schemas.microsoft.com/office/drawing/2010/main" val="0"/>
              </a:ext>
            </a:extLst>
          </a:blip>
          <a:stretch>
            <a:fillRect/>
          </a:stretch>
        </p:blipFill>
        <p:spPr bwMode="auto">
          <a:xfrm>
            <a:off x="310144" y="114617"/>
            <a:ext cx="1514222" cy="1239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621399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raportada 2 -Eskola">
    <p:bg>
      <p:bgPr>
        <a:solidFill>
          <a:srgbClr val="053139"/>
        </a:solidFill>
        <a:effectLst/>
      </p:bgPr>
    </p:bg>
    <p:spTree>
      <p:nvGrpSpPr>
        <p:cNvPr id="1" name=""/>
        <p:cNvGrpSpPr/>
        <p:nvPr/>
      </p:nvGrpSpPr>
      <p:grpSpPr>
        <a:xfrm>
          <a:off x="0" y="0"/>
          <a:ext cx="0" cy="0"/>
          <a:chOff x="0" y="0"/>
          <a:chExt cx="0" cy="0"/>
        </a:xfrm>
      </p:grpSpPr>
      <p:sp>
        <p:nvSpPr>
          <p:cNvPr id="5" name="Content Placeholder 2"/>
          <p:cNvSpPr>
            <a:spLocks noGrp="1"/>
          </p:cNvSpPr>
          <p:nvPr>
            <p:ph idx="1"/>
          </p:nvPr>
        </p:nvSpPr>
        <p:spPr>
          <a:xfrm>
            <a:off x="349458" y="3989441"/>
            <a:ext cx="2672863" cy="863011"/>
          </a:xfrm>
          <a:prstGeom prst="rect">
            <a:avLst/>
          </a:prstGeom>
        </p:spPr>
        <p:txBody>
          <a:bodyPr>
            <a:noAutofit/>
          </a:bodyPr>
          <a:lstStyle>
            <a:lvl1pPr marL="0" indent="0">
              <a:buNone/>
              <a:defRPr sz="1050" b="0" i="0">
                <a:solidFill>
                  <a:srgbClr val="FFFFFF"/>
                </a:solidFill>
                <a:latin typeface="Arial" panose="020B0604020202020204" pitchFamily="34" charset="0"/>
                <a:ea typeface="Arial" panose="020B0604020202020204" pitchFamily="34" charset="0"/>
                <a:cs typeface="Arial" panose="020B0604020202020204" pitchFamily="34" charset="0"/>
              </a:defRPr>
            </a:lvl1pPr>
            <a:lvl2pPr marL="342891" indent="0">
              <a:buNone/>
              <a:defRPr sz="900" b="0" i="0">
                <a:solidFill>
                  <a:srgbClr val="FFFFFF"/>
                </a:solidFill>
                <a:latin typeface="Arial" panose="020B0604020202020204" pitchFamily="34" charset="0"/>
                <a:ea typeface="Arial" panose="020B0604020202020204" pitchFamily="34" charset="0"/>
                <a:cs typeface="Arial" panose="020B0604020202020204" pitchFamily="34" charset="0"/>
              </a:defRPr>
            </a:lvl2pPr>
            <a:lvl3pPr marL="685783" indent="0">
              <a:buNone/>
              <a:defRPr sz="825" b="0" i="0">
                <a:solidFill>
                  <a:srgbClr val="FFFFFF"/>
                </a:solidFill>
                <a:latin typeface="Arial" panose="020B0604020202020204" pitchFamily="34" charset="0"/>
                <a:ea typeface="Arial" panose="020B0604020202020204" pitchFamily="34" charset="0"/>
                <a:cs typeface="Arial" panose="020B0604020202020204" pitchFamily="34" charset="0"/>
              </a:defRPr>
            </a:lvl3pPr>
            <a:lvl4pPr marL="1028675" indent="0">
              <a:buNone/>
              <a:defRPr sz="788" b="0" i="0">
                <a:solidFill>
                  <a:srgbClr val="FFFFFF"/>
                </a:solidFill>
                <a:latin typeface="Arial" panose="020B0604020202020204" pitchFamily="34" charset="0"/>
                <a:ea typeface="Arial" panose="020B0604020202020204" pitchFamily="34" charset="0"/>
                <a:cs typeface="Arial" panose="020B0604020202020204" pitchFamily="34" charset="0"/>
              </a:defRPr>
            </a:lvl4pPr>
            <a:lvl5pPr marL="1371566" indent="0">
              <a:buNone/>
              <a:defRPr sz="788" b="0" i="0">
                <a:solidFill>
                  <a:srgbClr val="FFFFFF"/>
                </a:solidFill>
                <a:latin typeface="Arial" panose="020B0604020202020204" pitchFamily="34" charset="0"/>
                <a:ea typeface="Arial" panose="020B0604020202020204" pitchFamily="34" charset="0"/>
                <a:cs typeface="Arial" panose="020B0604020202020204" pitchFamily="34" charset="0"/>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Imagen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333817" cy="1730769"/>
          </a:xfrm>
          <a:prstGeom prst="rect">
            <a:avLst/>
          </a:prstGeom>
        </p:spPr>
      </p:pic>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tretch>
            <a:fillRect/>
          </a:stretch>
        </p:blipFill>
        <p:spPr bwMode="auto">
          <a:xfrm>
            <a:off x="310144" y="114617"/>
            <a:ext cx="1514222" cy="1239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956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23" name="Google Shape;23;p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24" name="Google Shape;24;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
        <p:nvSpPr>
          <p:cNvPr id="30" name="Google Shape;30;p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marR="0" lvl="0" indent="-304800" algn="l" rtl="0">
              <a:lnSpc>
                <a:spcPct val="115000"/>
              </a:lnSpc>
              <a:spcBef>
                <a:spcPts val="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31" name="Google Shape;31;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9pPr>
          </a:lstStyle>
          <a:p>
            <a:endParaRPr/>
          </a:p>
        </p:txBody>
      </p:sp>
      <p:sp>
        <p:nvSpPr>
          <p:cNvPr id="34" name="Google Shape;3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9pPr>
          </a:lstStyle>
          <a:p>
            <a:endParaRPr/>
          </a:p>
        </p:txBody>
      </p:sp>
      <p:sp>
        <p:nvSpPr>
          <p:cNvPr id="38" name="Google Shape;38;p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9pPr>
          </a:lstStyle>
          <a:p>
            <a:endParaRPr/>
          </a:p>
        </p:txBody>
      </p:sp>
      <p:sp>
        <p:nvSpPr>
          <p:cNvPr id="39" name="Google Shape;39;p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0000"/>
              </a:lnSpc>
              <a:spcBef>
                <a:spcPts val="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9pPr>
          </a:lstStyle>
          <a:p>
            <a:r>
              <a:t>xx%</a:t>
            </a:r>
          </a:p>
        </p:txBody>
      </p:sp>
      <p:sp>
        <p:nvSpPr>
          <p:cNvPr id="46" name="Google Shape;46;p1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marR="0" lvl="0" indent="-342900" algn="ctr"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ctr"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 id="2147483661"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mondragon.edu/es/web/biblioteka/localizacion-horarios" TargetMode="Externa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www.jamendo.com/?language=es" TargetMode="External"/><Relationship Id="rId5" Type="http://schemas.openxmlformats.org/officeDocument/2006/relationships/hyperlink" Target="https://www.pexels.com/" TargetMode="External"/><Relationship Id="rId4" Type="http://schemas.openxmlformats.org/officeDocument/2006/relationships/hyperlink" Target="https://freesound.org/"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freepik.e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hyperlink" Target="https://www.videvo.net/"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2474767" y="1984918"/>
            <a:ext cx="6481082" cy="1689259"/>
          </a:xfrm>
        </p:spPr>
        <p:txBody>
          <a:bodyPr>
            <a:noAutofit/>
          </a:bodyPr>
          <a:lstStyle/>
          <a:p>
            <a:pPr defTabSz="324000"/>
            <a:r>
              <a:rPr lang="es-ES" sz="1400" dirty="0" smtClean="0">
                <a:solidFill>
                  <a:schemeClr val="bg1"/>
                </a:solidFill>
              </a:rPr>
              <a:t>3</a:t>
            </a:r>
            <a:r>
              <a:rPr lang="es-ES" sz="1400" dirty="0">
                <a:solidFill>
                  <a:schemeClr val="bg1"/>
                </a:solidFill>
              </a:rPr>
              <a:t>. Creación de contenido </a:t>
            </a:r>
            <a:r>
              <a:rPr lang="es-ES" sz="1400" dirty="0" smtClean="0">
                <a:solidFill>
                  <a:schemeClr val="bg1"/>
                </a:solidFill>
              </a:rPr>
              <a:t>digital</a:t>
            </a:r>
            <a:r>
              <a:rPr lang="es-ES" sz="1400" dirty="0">
                <a:solidFill>
                  <a:schemeClr val="bg1"/>
                </a:solidFill>
              </a:rPr>
              <a:t/>
            </a:r>
            <a:br>
              <a:rPr lang="es-ES" sz="1400" dirty="0">
                <a:solidFill>
                  <a:schemeClr val="bg1"/>
                </a:solidFill>
              </a:rPr>
            </a:br>
            <a:r>
              <a:rPr lang="es-ES" sz="1400" dirty="0">
                <a:solidFill>
                  <a:schemeClr val="bg1"/>
                </a:solidFill>
              </a:rPr>
              <a:t/>
            </a:r>
            <a:br>
              <a:rPr lang="es-ES" sz="1400" dirty="0">
                <a:solidFill>
                  <a:schemeClr val="bg1"/>
                </a:solidFill>
              </a:rPr>
            </a:br>
            <a:r>
              <a:rPr lang="es-ES" sz="1400" dirty="0" smtClean="0">
                <a:solidFill>
                  <a:schemeClr val="bg1"/>
                </a:solidFill>
              </a:rPr>
              <a:t>	3.2</a:t>
            </a:r>
            <a:r>
              <a:rPr lang="es-ES" sz="1400" dirty="0">
                <a:solidFill>
                  <a:schemeClr val="bg1"/>
                </a:solidFill>
              </a:rPr>
              <a:t>. Integración y reestructuración de contenido </a:t>
            </a:r>
            <a:r>
              <a:rPr lang="es-ES" sz="1400" dirty="0" smtClean="0">
                <a:solidFill>
                  <a:schemeClr val="bg1"/>
                </a:solidFill>
              </a:rPr>
              <a:t>digital </a:t>
            </a:r>
            <a:r>
              <a:rPr lang="es-ES" sz="1400" dirty="0">
                <a:solidFill>
                  <a:schemeClr val="bg1"/>
                </a:solidFill>
              </a:rPr>
              <a:t/>
            </a:r>
            <a:br>
              <a:rPr lang="es-ES" sz="1400" dirty="0">
                <a:solidFill>
                  <a:schemeClr val="bg1"/>
                </a:solidFill>
              </a:rPr>
            </a:br>
            <a:r>
              <a:rPr lang="es-ES" sz="1400" dirty="0">
                <a:solidFill>
                  <a:schemeClr val="bg1"/>
                </a:solidFill>
              </a:rPr>
              <a:t/>
            </a:r>
            <a:br>
              <a:rPr lang="es-ES" sz="1400" dirty="0">
                <a:solidFill>
                  <a:schemeClr val="bg1"/>
                </a:solidFill>
              </a:rPr>
            </a:br>
            <a:r>
              <a:rPr lang="es-ES" sz="1400" dirty="0" smtClean="0">
                <a:solidFill>
                  <a:schemeClr val="bg1"/>
                </a:solidFill>
              </a:rPr>
              <a:t>		</a:t>
            </a:r>
            <a:r>
              <a:rPr lang="es-ES" sz="1600" b="1" dirty="0" smtClean="0">
                <a:solidFill>
                  <a:schemeClr val="bg1"/>
                </a:solidFill>
              </a:rPr>
              <a:t>3.2.1. Integra</a:t>
            </a:r>
            <a:r>
              <a:rPr lang="es-ES" sz="1600" b="1" dirty="0">
                <a:solidFill>
                  <a:schemeClr val="bg1"/>
                </a:solidFill>
              </a:rPr>
              <a:t>, combina y reelabora contenidos digitales</a:t>
            </a:r>
            <a:endParaRPr lang="en-US" sz="1400" dirty="0">
              <a:solidFill>
                <a:schemeClr val="bg1"/>
              </a:solidFill>
            </a:endParaRPr>
          </a:p>
        </p:txBody>
      </p:sp>
      <p:grpSp>
        <p:nvGrpSpPr>
          <p:cNvPr id="8" name="Grupo 7"/>
          <p:cNvGrpSpPr/>
          <p:nvPr/>
        </p:nvGrpSpPr>
        <p:grpSpPr>
          <a:xfrm>
            <a:off x="2299854" y="4798847"/>
            <a:ext cx="6844146" cy="369332"/>
            <a:chOff x="1993245" y="6391547"/>
            <a:chExt cx="8547295" cy="237477"/>
          </a:xfrm>
        </p:grpSpPr>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3245" y="6391547"/>
              <a:ext cx="715219" cy="141378"/>
            </a:xfrm>
            <a:prstGeom prst="rect">
              <a:avLst/>
            </a:prstGeom>
          </p:spPr>
        </p:pic>
        <p:sp>
          <p:nvSpPr>
            <p:cNvPr id="3" name="CuadroTexto 2"/>
            <p:cNvSpPr txBox="1"/>
            <p:nvPr/>
          </p:nvSpPr>
          <p:spPr>
            <a:xfrm>
              <a:off x="2778092" y="6391547"/>
              <a:ext cx="7762448" cy="237477"/>
            </a:xfrm>
            <a:prstGeom prst="rect">
              <a:avLst/>
            </a:prstGeom>
            <a:noFill/>
          </p:spPr>
          <p:txBody>
            <a:bodyPr wrap="square" rtlCol="0">
              <a:spAutoFit/>
            </a:bodyPr>
            <a:lstStyle/>
            <a:p>
              <a:r>
                <a:rPr lang="es-ES" sz="900" dirty="0">
                  <a:solidFill>
                    <a:schemeClr val="bg1"/>
                  </a:solidFill>
                  <a:latin typeface="+mj-lt"/>
                </a:rPr>
                <a:t>Excepto si se señala otra cosa, la licencia del documento se describe como Atribución-</a:t>
              </a:r>
              <a:r>
                <a:rPr lang="es-ES" sz="900" dirty="0" err="1">
                  <a:solidFill>
                    <a:schemeClr val="bg1"/>
                  </a:solidFill>
                  <a:latin typeface="+mj-lt"/>
                </a:rPr>
                <a:t>NoComercial</a:t>
              </a:r>
              <a:r>
                <a:rPr lang="es-ES" sz="900" dirty="0">
                  <a:solidFill>
                    <a:schemeClr val="bg1"/>
                  </a:solidFill>
                  <a:latin typeface="+mj-lt"/>
                </a:rPr>
                <a:t> 3.0 </a:t>
              </a:r>
              <a:r>
                <a:rPr lang="es-ES" sz="900" dirty="0" smtClean="0">
                  <a:solidFill>
                    <a:schemeClr val="bg1"/>
                  </a:solidFill>
                  <a:latin typeface="+mj-lt"/>
                </a:rPr>
                <a:t>España, 2020</a:t>
              </a:r>
              <a:endParaRPr lang="es-ES" sz="900" dirty="0">
                <a:solidFill>
                  <a:schemeClr val="bg1"/>
                </a:solidFill>
                <a:latin typeface="+mj-lt"/>
              </a:endParaRPr>
            </a:p>
          </p:txBody>
        </p:sp>
      </p:grpSp>
      <p:sp>
        <p:nvSpPr>
          <p:cNvPr id="12" name="CuadroTexto 11"/>
          <p:cNvSpPr txBox="1"/>
          <p:nvPr/>
        </p:nvSpPr>
        <p:spPr>
          <a:xfrm>
            <a:off x="5735096" y="127545"/>
            <a:ext cx="3220753" cy="877163"/>
          </a:xfrm>
          <a:prstGeom prst="rect">
            <a:avLst/>
          </a:prstGeom>
          <a:noFill/>
        </p:spPr>
        <p:txBody>
          <a:bodyPr wrap="none" rtlCol="0">
            <a:spAutoFit/>
          </a:bodyPr>
          <a:lstStyle/>
          <a:p>
            <a:pPr algn="r"/>
            <a:r>
              <a:rPr lang="es-ES" sz="2100" b="1" dirty="0">
                <a:solidFill>
                  <a:schemeClr val="bg1"/>
                </a:solidFill>
              </a:rPr>
              <a:t>Competencias Digitales</a:t>
            </a:r>
          </a:p>
          <a:p>
            <a:pPr algn="r"/>
            <a:r>
              <a:rPr lang="es-ES" sz="1500" b="1" dirty="0">
                <a:solidFill>
                  <a:schemeClr val="bg1"/>
                </a:solidFill>
              </a:rPr>
              <a:t>Materiales de formación para</a:t>
            </a:r>
          </a:p>
          <a:p>
            <a:pPr algn="r"/>
            <a:r>
              <a:rPr lang="es-ES" sz="1500" b="1" dirty="0">
                <a:solidFill>
                  <a:schemeClr val="bg1"/>
                </a:solidFill>
              </a:rPr>
              <a:t>estudiantes de grado</a:t>
            </a:r>
          </a:p>
        </p:txBody>
      </p:sp>
      <p:sp>
        <p:nvSpPr>
          <p:cNvPr id="13" name="1 CuadroTexto"/>
          <p:cNvSpPr txBox="1"/>
          <p:nvPr/>
        </p:nvSpPr>
        <p:spPr>
          <a:xfrm>
            <a:off x="1462011" y="3890809"/>
            <a:ext cx="7299874" cy="253916"/>
          </a:xfrm>
          <a:prstGeom prst="rect">
            <a:avLst/>
          </a:prstGeom>
          <a:gradFill>
            <a:gsLst>
              <a:gs pos="50000">
                <a:srgbClr val="73E1E8"/>
              </a:gs>
              <a:gs pos="0">
                <a:srgbClr val="00A3AD"/>
              </a:gs>
              <a:gs pos="100000">
                <a:schemeClr val="accent3">
                  <a:lumMod val="75000"/>
                  <a:tint val="23500"/>
                  <a:satMod val="160000"/>
                </a:schemeClr>
              </a:gs>
            </a:gsLst>
            <a:lin ang="0" scaled="1"/>
          </a:gradFill>
        </p:spPr>
        <p:txBody>
          <a:bodyPr wrap="square" rtlCol="0" anchor="ctr" anchorCtr="0">
            <a:spAutoFit/>
          </a:bodyPr>
          <a:lstStyle/>
          <a:p>
            <a:pPr algn="ctr"/>
            <a:r>
              <a:rPr lang="es-ES" sz="1050" dirty="0">
                <a:solidFill>
                  <a:srgbClr val="06323B"/>
                </a:solidFill>
              </a:rPr>
              <a:t>Material elaborado por CRUE-REBIUN </a:t>
            </a:r>
            <a:r>
              <a:rPr lang="es-ES" sz="1050" smtClean="0">
                <a:solidFill>
                  <a:srgbClr val="06323B"/>
                </a:solidFill>
              </a:rPr>
              <a:t>y adaptado </a:t>
            </a:r>
            <a:r>
              <a:rPr lang="es-ES" sz="1050" dirty="0" smtClean="0">
                <a:solidFill>
                  <a:srgbClr val="06323B"/>
                </a:solidFill>
              </a:rPr>
              <a:t>por la Biblioteca de </a:t>
            </a:r>
            <a:r>
              <a:rPr lang="es-ES" sz="1050" dirty="0" err="1" smtClean="0">
                <a:solidFill>
                  <a:srgbClr val="06323B"/>
                </a:solidFill>
              </a:rPr>
              <a:t>Mondragon</a:t>
            </a:r>
            <a:r>
              <a:rPr lang="es-ES" sz="1050" dirty="0" smtClean="0">
                <a:solidFill>
                  <a:srgbClr val="06323B"/>
                </a:solidFill>
              </a:rPr>
              <a:t> </a:t>
            </a:r>
            <a:r>
              <a:rPr lang="es-ES" sz="1050" dirty="0" err="1" smtClean="0">
                <a:solidFill>
                  <a:srgbClr val="06323B"/>
                </a:solidFill>
              </a:rPr>
              <a:t>Unibertsitatea</a:t>
            </a:r>
            <a:endParaRPr lang="es-ES" sz="1050" dirty="0">
              <a:solidFill>
                <a:srgbClr val="06323B"/>
              </a:solidFill>
            </a:endParaRPr>
          </a:p>
        </p:txBody>
      </p:sp>
    </p:spTree>
    <p:extLst>
      <p:ext uri="{BB962C8B-B14F-4D97-AF65-F5344CB8AC3E}">
        <p14:creationId xmlns:p14="http://schemas.microsoft.com/office/powerpoint/2010/main" val="31815955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6115591" y="1999967"/>
            <a:ext cx="2737063" cy="1254292"/>
          </a:xfrm>
        </p:spPr>
        <p:txBody>
          <a:bodyPr/>
          <a:lstStyle/>
          <a:p>
            <a:r>
              <a:rPr lang="es-ES" sz="900" b="1" dirty="0" err="1"/>
              <a:t>Humanitate</a:t>
            </a:r>
            <a:r>
              <a:rPr lang="es-ES" sz="900" b="1" dirty="0"/>
              <a:t> eta </a:t>
            </a:r>
            <a:r>
              <a:rPr lang="es-ES" sz="900" b="1" dirty="0" err="1"/>
              <a:t>Hezkuntza</a:t>
            </a:r>
            <a:r>
              <a:rPr lang="es-ES" sz="900" b="1" dirty="0"/>
              <a:t> </a:t>
            </a:r>
            <a:r>
              <a:rPr lang="es-ES" sz="900" b="1" dirty="0" err="1"/>
              <a:t>Zientzien</a:t>
            </a:r>
            <a:r>
              <a:rPr lang="es-ES" sz="900" b="1" dirty="0"/>
              <a:t> </a:t>
            </a:r>
            <a:r>
              <a:rPr lang="es-ES" sz="900" b="1" dirty="0" err="1"/>
              <a:t>Fakultatea</a:t>
            </a:r>
            <a:endParaRPr lang="es-ES" sz="900" b="1" dirty="0"/>
          </a:p>
          <a:p>
            <a:r>
              <a:rPr lang="es-ES" sz="900" b="1" dirty="0" err="1" smtClean="0"/>
              <a:t>Biblioteka</a:t>
            </a:r>
            <a:endParaRPr lang="es-ES" sz="900" b="1" dirty="0"/>
          </a:p>
          <a:p>
            <a:r>
              <a:rPr lang="pl-PL" sz="900" dirty="0" smtClean="0"/>
              <a:t>Dorleta</a:t>
            </a:r>
            <a:r>
              <a:rPr lang="es-ES" sz="900" smtClean="0"/>
              <a:t>,</a:t>
            </a:r>
            <a:r>
              <a:rPr lang="pl-PL" sz="900" smtClean="0"/>
              <a:t> </a:t>
            </a:r>
            <a:r>
              <a:rPr lang="pl-PL" sz="900" dirty="0"/>
              <a:t>z/g. </a:t>
            </a:r>
            <a:endParaRPr lang="es-ES" sz="900" dirty="0" smtClean="0"/>
          </a:p>
          <a:p>
            <a:r>
              <a:rPr lang="pl-PL" sz="900" dirty="0" smtClean="0"/>
              <a:t>20540</a:t>
            </a:r>
            <a:r>
              <a:rPr lang="pl-PL" sz="900" dirty="0"/>
              <a:t>, Eskoriatza, Gipuzkoa</a:t>
            </a:r>
            <a:r>
              <a:rPr lang="pl-PL" sz="900" dirty="0" smtClean="0"/>
              <a:t>.</a:t>
            </a:r>
            <a:endParaRPr lang="es-ES" sz="900" dirty="0" smtClean="0"/>
          </a:p>
          <a:p>
            <a:r>
              <a:rPr lang="es-ES" sz="900" dirty="0" smtClean="0"/>
              <a:t>T</a:t>
            </a:r>
            <a:r>
              <a:rPr lang="es-ES" sz="900" dirty="0"/>
              <a:t>. </a:t>
            </a:r>
            <a:r>
              <a:rPr lang="es-ES" sz="900" dirty="0" smtClean="0"/>
              <a:t>943714157</a:t>
            </a:r>
          </a:p>
          <a:p>
            <a:r>
              <a:rPr lang="es-ES" sz="900" dirty="0"/>
              <a:t>biblioteka.huhezi@mondragon.edu</a:t>
            </a:r>
          </a:p>
        </p:txBody>
      </p:sp>
      <p:sp>
        <p:nvSpPr>
          <p:cNvPr id="5" name="Marcador de contenido 1"/>
          <p:cNvSpPr txBox="1">
            <a:spLocks/>
          </p:cNvSpPr>
          <p:nvPr/>
        </p:nvSpPr>
        <p:spPr>
          <a:xfrm>
            <a:off x="3469374" y="2009520"/>
            <a:ext cx="2171702" cy="863011"/>
          </a:xfrm>
          <a:prstGeom prst="rect">
            <a:avLst/>
          </a:prstGeom>
        </p:spPr>
        <p:txBody>
          <a:bodyPr vert="horz" lIns="68580" tIns="34290" rIns="68580" bIns="34290" rtlCol="0">
            <a:noAutofit/>
          </a:bodyPr>
          <a:lstStyle>
            <a:lvl1pPr marL="0" marR="0" indent="0" algn="l" defTabSz="457189" rtl="0" eaLnBrk="1" fontAlgn="auto" latinLnBrk="0" hangingPunct="1">
              <a:lnSpc>
                <a:spcPct val="100000"/>
              </a:lnSpc>
              <a:spcBef>
                <a:spcPct val="20000"/>
              </a:spcBef>
              <a:spcAft>
                <a:spcPts val="0"/>
              </a:spcAft>
              <a:buClr>
                <a:srgbClr val="00A3AE"/>
              </a:buClr>
              <a:buSzTx/>
              <a:buFont typeface="Arial"/>
              <a:buNone/>
              <a:tabLst/>
              <a:defRPr lang="es-ES_tradnl" sz="1400" b="0" i="0" kern="1200" noProof="0">
                <a:solidFill>
                  <a:srgbClr val="FFFFFF"/>
                </a:solidFill>
                <a:latin typeface="Arial Nova Light" charset="0"/>
                <a:ea typeface="Arial Nova Light" charset="0"/>
                <a:cs typeface="Arial Nova Light" charset="0"/>
              </a:defRPr>
            </a:lvl1pPr>
            <a:lvl2pPr marL="457188" marR="0" indent="0" algn="l" defTabSz="457189" rtl="0" eaLnBrk="1" fontAlgn="auto" latinLnBrk="0" hangingPunct="1">
              <a:lnSpc>
                <a:spcPct val="100000"/>
              </a:lnSpc>
              <a:spcBef>
                <a:spcPct val="20000"/>
              </a:spcBef>
              <a:spcAft>
                <a:spcPts val="0"/>
              </a:spcAft>
              <a:buClr>
                <a:srgbClr val="00A3AE"/>
              </a:buClr>
              <a:buSzTx/>
              <a:buFont typeface="Arial"/>
              <a:buNone/>
              <a:tabLst/>
              <a:defRPr lang="es-ES_tradnl" sz="1200" b="0" i="0" kern="1200" noProof="0">
                <a:solidFill>
                  <a:srgbClr val="FFFFFF"/>
                </a:solidFill>
                <a:latin typeface="Arial Nova Light" charset="0"/>
                <a:ea typeface="Arial Nova Light" charset="0"/>
                <a:cs typeface="Arial Nova Light" charset="0"/>
              </a:defRPr>
            </a:lvl2pPr>
            <a:lvl3pPr marL="914377" marR="0" indent="0" algn="l" defTabSz="457189" rtl="0" eaLnBrk="1" fontAlgn="auto" latinLnBrk="0" hangingPunct="1">
              <a:lnSpc>
                <a:spcPct val="100000"/>
              </a:lnSpc>
              <a:spcBef>
                <a:spcPct val="20000"/>
              </a:spcBef>
              <a:spcAft>
                <a:spcPts val="0"/>
              </a:spcAft>
              <a:buClr>
                <a:srgbClr val="00A3AE"/>
              </a:buClr>
              <a:buSzTx/>
              <a:buFont typeface="Arial"/>
              <a:buNone/>
              <a:tabLst/>
              <a:defRPr lang="es-ES_tradnl" sz="1100" b="0" i="0" kern="1200" noProof="0">
                <a:solidFill>
                  <a:srgbClr val="FFFFFF"/>
                </a:solidFill>
                <a:latin typeface="Arial Nova Light" charset="0"/>
                <a:ea typeface="Arial Nova Light" charset="0"/>
                <a:cs typeface="Arial Nova Light" charset="0"/>
              </a:defRPr>
            </a:lvl3pPr>
            <a:lvl4pPr marL="1371566" marR="0" indent="0" algn="l" defTabSz="457189" rtl="0" eaLnBrk="1" fontAlgn="auto" latinLnBrk="0" hangingPunct="1">
              <a:lnSpc>
                <a:spcPct val="100000"/>
              </a:lnSpc>
              <a:spcBef>
                <a:spcPct val="20000"/>
              </a:spcBef>
              <a:spcAft>
                <a:spcPts val="0"/>
              </a:spcAft>
              <a:buClr>
                <a:srgbClr val="00A3AE"/>
              </a:buClr>
              <a:buSzTx/>
              <a:buFont typeface="Arial"/>
              <a:buNone/>
              <a:tabLst/>
              <a:defRPr lang="es-ES_tradnl" sz="1050" b="0" i="0" kern="1200" noProof="0">
                <a:solidFill>
                  <a:srgbClr val="FFFFFF"/>
                </a:solidFill>
                <a:latin typeface="Arial Nova Light" charset="0"/>
                <a:ea typeface="Arial Nova Light" charset="0"/>
                <a:cs typeface="Arial Nova Light" charset="0"/>
              </a:defRPr>
            </a:lvl4pPr>
            <a:lvl5pPr marL="1828755" marR="0" indent="0" algn="l" defTabSz="457189" rtl="0" eaLnBrk="1" fontAlgn="auto" latinLnBrk="0" hangingPunct="1">
              <a:lnSpc>
                <a:spcPct val="100000"/>
              </a:lnSpc>
              <a:spcBef>
                <a:spcPct val="20000"/>
              </a:spcBef>
              <a:spcAft>
                <a:spcPts val="0"/>
              </a:spcAft>
              <a:buClr>
                <a:srgbClr val="00A3AE"/>
              </a:buClr>
              <a:buSzTx/>
              <a:buFont typeface="Arial"/>
              <a:buNone/>
              <a:tabLst/>
              <a:defRPr lang="en-US" sz="1050" b="0" i="0" kern="1200" noProof="0">
                <a:solidFill>
                  <a:srgbClr val="FFFFFF"/>
                </a:solidFill>
                <a:latin typeface="Arial Nova Light" charset="0"/>
                <a:ea typeface="Arial Nova Light" charset="0"/>
                <a:cs typeface="Arial Nova Light"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endParaRPr lang="es-ES" sz="1800" b="1" dirty="0"/>
          </a:p>
        </p:txBody>
      </p:sp>
      <p:sp>
        <p:nvSpPr>
          <p:cNvPr id="4" name="Marcador de contenido 1"/>
          <p:cNvSpPr txBox="1">
            <a:spLocks/>
          </p:cNvSpPr>
          <p:nvPr/>
        </p:nvSpPr>
        <p:spPr>
          <a:xfrm>
            <a:off x="3276324" y="2009520"/>
            <a:ext cx="2743199" cy="127339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0" marR="0" lvl="0" indent="0" algn="l" rtl="0">
              <a:lnSpc>
                <a:spcPct val="115000"/>
              </a:lnSpc>
              <a:spcBef>
                <a:spcPts val="0"/>
              </a:spcBef>
              <a:spcAft>
                <a:spcPts val="0"/>
              </a:spcAft>
              <a:buClr>
                <a:schemeClr val="dk2"/>
              </a:buClr>
              <a:buSzPts val="1800"/>
              <a:buFont typeface="Arial"/>
              <a:buNone/>
              <a:defRPr sz="1050"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1pPr>
            <a:lvl2pPr marL="342891" marR="0" lvl="1" indent="0" algn="l" rtl="0">
              <a:lnSpc>
                <a:spcPct val="115000"/>
              </a:lnSpc>
              <a:spcBef>
                <a:spcPts val="1600"/>
              </a:spcBef>
              <a:spcAft>
                <a:spcPts val="0"/>
              </a:spcAft>
              <a:buClr>
                <a:schemeClr val="dk2"/>
              </a:buClr>
              <a:buSzPts val="1400"/>
              <a:buFont typeface="Arial"/>
              <a:buNone/>
              <a:defRPr sz="900"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2pPr>
            <a:lvl3pPr marL="685783" marR="0" lvl="2" indent="0" algn="l" rtl="0">
              <a:lnSpc>
                <a:spcPct val="115000"/>
              </a:lnSpc>
              <a:spcBef>
                <a:spcPts val="1600"/>
              </a:spcBef>
              <a:spcAft>
                <a:spcPts val="0"/>
              </a:spcAft>
              <a:buClr>
                <a:schemeClr val="dk2"/>
              </a:buClr>
              <a:buSzPts val="1400"/>
              <a:buFont typeface="Arial"/>
              <a:buNone/>
              <a:defRPr sz="825"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3pPr>
            <a:lvl4pPr marL="1028675" marR="0" lvl="3" indent="0" algn="l" rtl="0">
              <a:lnSpc>
                <a:spcPct val="115000"/>
              </a:lnSpc>
              <a:spcBef>
                <a:spcPts val="1600"/>
              </a:spcBef>
              <a:spcAft>
                <a:spcPts val="0"/>
              </a:spcAft>
              <a:buClr>
                <a:schemeClr val="dk2"/>
              </a:buClr>
              <a:buSzPts val="1400"/>
              <a:buFont typeface="Arial"/>
              <a:buNone/>
              <a:defRPr sz="788"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4pPr>
            <a:lvl5pPr marL="1371566" marR="0" lvl="4" indent="0" algn="l" rtl="0">
              <a:lnSpc>
                <a:spcPct val="115000"/>
              </a:lnSpc>
              <a:spcBef>
                <a:spcPts val="1600"/>
              </a:spcBef>
              <a:spcAft>
                <a:spcPts val="0"/>
              </a:spcAft>
              <a:buClr>
                <a:schemeClr val="dk2"/>
              </a:buClr>
              <a:buSzPts val="1400"/>
              <a:buFont typeface="Arial"/>
              <a:buNone/>
              <a:defRPr sz="788"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r>
              <a:rPr lang="es-ES" sz="900" b="1" dirty="0" err="1"/>
              <a:t>Enpresa</a:t>
            </a:r>
            <a:r>
              <a:rPr lang="es-ES" sz="900" b="1" dirty="0"/>
              <a:t> </a:t>
            </a:r>
            <a:r>
              <a:rPr lang="es-ES" sz="900" b="1" dirty="0" err="1"/>
              <a:t>Zientzien</a:t>
            </a:r>
            <a:r>
              <a:rPr lang="es-ES" sz="900" b="1" dirty="0"/>
              <a:t> </a:t>
            </a:r>
            <a:r>
              <a:rPr lang="es-ES" sz="900" b="1" dirty="0" err="1"/>
              <a:t>Fakultatea</a:t>
            </a:r>
            <a:endParaRPr lang="es-ES" sz="900" b="1" dirty="0"/>
          </a:p>
          <a:p>
            <a:r>
              <a:rPr lang="es-ES" sz="900" b="1" dirty="0" err="1" smtClean="0"/>
              <a:t>Biblioteka</a:t>
            </a:r>
            <a:endParaRPr lang="es-ES" sz="900" b="1" dirty="0" smtClean="0"/>
          </a:p>
          <a:p>
            <a:r>
              <a:rPr lang="es-ES" sz="900" dirty="0" smtClean="0"/>
              <a:t>Ibarra </a:t>
            </a:r>
            <a:r>
              <a:rPr lang="es-ES" sz="900" dirty="0" err="1" smtClean="0"/>
              <a:t>Zelaia</a:t>
            </a:r>
            <a:r>
              <a:rPr lang="es-ES" sz="900" dirty="0" smtClean="0"/>
              <a:t>, 2</a:t>
            </a:r>
          </a:p>
          <a:p>
            <a:r>
              <a:rPr lang="es-ES" sz="900" dirty="0" smtClean="0"/>
              <a:t>20560</a:t>
            </a:r>
            <a:r>
              <a:rPr lang="es-ES" sz="900" dirty="0"/>
              <a:t>, </a:t>
            </a:r>
            <a:r>
              <a:rPr lang="es-ES" sz="900" dirty="0" err="1" smtClean="0"/>
              <a:t>Oñati</a:t>
            </a:r>
            <a:r>
              <a:rPr lang="es-ES" sz="900" dirty="0" smtClean="0"/>
              <a:t>, </a:t>
            </a:r>
            <a:r>
              <a:rPr lang="es-ES" sz="900" dirty="0" err="1" smtClean="0"/>
              <a:t>Gipuzkoa</a:t>
            </a:r>
            <a:r>
              <a:rPr lang="es-ES" sz="900" dirty="0" smtClean="0"/>
              <a:t>.</a:t>
            </a:r>
          </a:p>
          <a:p>
            <a:r>
              <a:rPr lang="es-ES" sz="900" dirty="0" smtClean="0"/>
              <a:t>T</a:t>
            </a:r>
            <a:r>
              <a:rPr lang="es-ES" sz="900" dirty="0"/>
              <a:t>. </a:t>
            </a:r>
            <a:r>
              <a:rPr lang="es-ES" sz="900" dirty="0" smtClean="0"/>
              <a:t>943718009</a:t>
            </a:r>
          </a:p>
          <a:p>
            <a:r>
              <a:rPr lang="es-ES" sz="900" dirty="0"/>
              <a:t>biblioteka.enpresagintza@mondragon.edu</a:t>
            </a:r>
          </a:p>
        </p:txBody>
      </p:sp>
      <p:sp>
        <p:nvSpPr>
          <p:cNvPr id="6" name="Marcador de contenido 1"/>
          <p:cNvSpPr txBox="1">
            <a:spLocks/>
          </p:cNvSpPr>
          <p:nvPr/>
        </p:nvSpPr>
        <p:spPr>
          <a:xfrm>
            <a:off x="444596" y="2015684"/>
            <a:ext cx="2646219" cy="127339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0" marR="0" lvl="0" indent="0" algn="l" rtl="0">
              <a:lnSpc>
                <a:spcPct val="115000"/>
              </a:lnSpc>
              <a:spcBef>
                <a:spcPts val="0"/>
              </a:spcBef>
              <a:spcAft>
                <a:spcPts val="0"/>
              </a:spcAft>
              <a:buClr>
                <a:schemeClr val="dk2"/>
              </a:buClr>
              <a:buSzPts val="1800"/>
              <a:buFont typeface="Arial"/>
              <a:buNone/>
              <a:defRPr sz="1050"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1pPr>
            <a:lvl2pPr marL="342891" marR="0" lvl="1" indent="0" algn="l" rtl="0">
              <a:lnSpc>
                <a:spcPct val="115000"/>
              </a:lnSpc>
              <a:spcBef>
                <a:spcPts val="1600"/>
              </a:spcBef>
              <a:spcAft>
                <a:spcPts val="0"/>
              </a:spcAft>
              <a:buClr>
                <a:schemeClr val="dk2"/>
              </a:buClr>
              <a:buSzPts val="1400"/>
              <a:buFont typeface="Arial"/>
              <a:buNone/>
              <a:defRPr sz="900"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2pPr>
            <a:lvl3pPr marL="685783" marR="0" lvl="2" indent="0" algn="l" rtl="0">
              <a:lnSpc>
                <a:spcPct val="115000"/>
              </a:lnSpc>
              <a:spcBef>
                <a:spcPts val="1600"/>
              </a:spcBef>
              <a:spcAft>
                <a:spcPts val="0"/>
              </a:spcAft>
              <a:buClr>
                <a:schemeClr val="dk2"/>
              </a:buClr>
              <a:buSzPts val="1400"/>
              <a:buFont typeface="Arial"/>
              <a:buNone/>
              <a:defRPr sz="825"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3pPr>
            <a:lvl4pPr marL="1028675" marR="0" lvl="3" indent="0" algn="l" rtl="0">
              <a:lnSpc>
                <a:spcPct val="115000"/>
              </a:lnSpc>
              <a:spcBef>
                <a:spcPts val="1600"/>
              </a:spcBef>
              <a:spcAft>
                <a:spcPts val="0"/>
              </a:spcAft>
              <a:buClr>
                <a:schemeClr val="dk2"/>
              </a:buClr>
              <a:buSzPts val="1400"/>
              <a:buFont typeface="Arial"/>
              <a:buNone/>
              <a:defRPr sz="788"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4pPr>
            <a:lvl5pPr marL="1371566" marR="0" lvl="4" indent="0" algn="l" rtl="0">
              <a:lnSpc>
                <a:spcPct val="115000"/>
              </a:lnSpc>
              <a:spcBef>
                <a:spcPts val="1600"/>
              </a:spcBef>
              <a:spcAft>
                <a:spcPts val="0"/>
              </a:spcAft>
              <a:buClr>
                <a:schemeClr val="dk2"/>
              </a:buClr>
              <a:buSzPts val="1400"/>
              <a:buFont typeface="Arial"/>
              <a:buNone/>
              <a:defRPr sz="788"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r>
              <a:rPr lang="es-ES" sz="900" b="1" dirty="0" err="1"/>
              <a:t>Basque</a:t>
            </a:r>
            <a:r>
              <a:rPr lang="es-ES" sz="900" b="1" dirty="0"/>
              <a:t> </a:t>
            </a:r>
            <a:r>
              <a:rPr lang="es-ES" sz="900" b="1" dirty="0" err="1"/>
              <a:t>Culinary</a:t>
            </a:r>
            <a:r>
              <a:rPr lang="es-ES" sz="900" b="1" dirty="0"/>
              <a:t> Center</a:t>
            </a:r>
          </a:p>
          <a:p>
            <a:r>
              <a:rPr lang="es-ES" sz="900" b="1" dirty="0" err="1" smtClean="0"/>
              <a:t>Biblioteka</a:t>
            </a:r>
            <a:endParaRPr lang="es-ES" sz="900" b="1" dirty="0" smtClean="0"/>
          </a:p>
          <a:p>
            <a:r>
              <a:rPr lang="es-ES" sz="900" dirty="0"/>
              <a:t>Juan Abelino </a:t>
            </a:r>
            <a:r>
              <a:rPr lang="es-ES" sz="900" dirty="0" err="1"/>
              <a:t>Barriola</a:t>
            </a:r>
            <a:r>
              <a:rPr lang="es-ES" sz="900" dirty="0"/>
              <a:t> </a:t>
            </a:r>
            <a:r>
              <a:rPr lang="es-ES" sz="900" dirty="0" err="1"/>
              <a:t>pasealekua</a:t>
            </a:r>
            <a:r>
              <a:rPr lang="es-ES" sz="900" dirty="0"/>
              <a:t>, </a:t>
            </a:r>
            <a:r>
              <a:rPr lang="es-ES" sz="900" dirty="0" smtClean="0"/>
              <a:t>101 </a:t>
            </a:r>
          </a:p>
          <a:p>
            <a:r>
              <a:rPr lang="es-ES" sz="900" dirty="0" smtClean="0"/>
              <a:t>20009</a:t>
            </a:r>
            <a:r>
              <a:rPr lang="es-ES" sz="900" dirty="0"/>
              <a:t>, </a:t>
            </a:r>
            <a:r>
              <a:rPr lang="es-ES" sz="900" dirty="0" smtClean="0"/>
              <a:t>Donostia, </a:t>
            </a:r>
            <a:r>
              <a:rPr lang="es-ES" sz="900" dirty="0" err="1" smtClean="0"/>
              <a:t>Gipuzkoa</a:t>
            </a:r>
            <a:r>
              <a:rPr lang="es-ES" sz="900" dirty="0" smtClean="0"/>
              <a:t>.</a:t>
            </a:r>
          </a:p>
          <a:p>
            <a:r>
              <a:rPr lang="es-ES" sz="900" dirty="0" smtClean="0"/>
              <a:t>T</a:t>
            </a:r>
            <a:r>
              <a:rPr lang="es-ES" sz="900" dirty="0"/>
              <a:t>. </a:t>
            </a:r>
            <a:r>
              <a:rPr lang="es-ES" sz="900" dirty="0" smtClean="0"/>
              <a:t>943574514</a:t>
            </a:r>
          </a:p>
          <a:p>
            <a:r>
              <a:rPr lang="es-ES" sz="900" dirty="0"/>
              <a:t>biblioteca@bculinary.com</a:t>
            </a:r>
          </a:p>
        </p:txBody>
      </p:sp>
      <p:sp>
        <p:nvSpPr>
          <p:cNvPr id="7" name="Marcador de contenido 1"/>
          <p:cNvSpPr txBox="1">
            <a:spLocks/>
          </p:cNvSpPr>
          <p:nvPr/>
        </p:nvSpPr>
        <p:spPr>
          <a:xfrm>
            <a:off x="444596" y="3440697"/>
            <a:ext cx="5048731" cy="127339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0" marR="0" lvl="0" indent="0" algn="l" rtl="0">
              <a:lnSpc>
                <a:spcPct val="115000"/>
              </a:lnSpc>
              <a:spcBef>
                <a:spcPts val="0"/>
              </a:spcBef>
              <a:spcAft>
                <a:spcPts val="0"/>
              </a:spcAft>
              <a:buClr>
                <a:schemeClr val="dk2"/>
              </a:buClr>
              <a:buSzPts val="1800"/>
              <a:buFont typeface="Arial"/>
              <a:buNone/>
              <a:defRPr sz="1050"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1pPr>
            <a:lvl2pPr marL="342891" marR="0" lvl="1" indent="0" algn="l" rtl="0">
              <a:lnSpc>
                <a:spcPct val="115000"/>
              </a:lnSpc>
              <a:spcBef>
                <a:spcPts val="1600"/>
              </a:spcBef>
              <a:spcAft>
                <a:spcPts val="0"/>
              </a:spcAft>
              <a:buClr>
                <a:schemeClr val="dk2"/>
              </a:buClr>
              <a:buSzPts val="1400"/>
              <a:buFont typeface="Arial"/>
              <a:buNone/>
              <a:defRPr sz="900"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2pPr>
            <a:lvl3pPr marL="685783" marR="0" lvl="2" indent="0" algn="l" rtl="0">
              <a:lnSpc>
                <a:spcPct val="115000"/>
              </a:lnSpc>
              <a:spcBef>
                <a:spcPts val="1600"/>
              </a:spcBef>
              <a:spcAft>
                <a:spcPts val="0"/>
              </a:spcAft>
              <a:buClr>
                <a:schemeClr val="dk2"/>
              </a:buClr>
              <a:buSzPts val="1400"/>
              <a:buFont typeface="Arial"/>
              <a:buNone/>
              <a:defRPr sz="825"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3pPr>
            <a:lvl4pPr marL="1028675" marR="0" lvl="3" indent="0" algn="l" rtl="0">
              <a:lnSpc>
                <a:spcPct val="115000"/>
              </a:lnSpc>
              <a:spcBef>
                <a:spcPts val="1600"/>
              </a:spcBef>
              <a:spcAft>
                <a:spcPts val="0"/>
              </a:spcAft>
              <a:buClr>
                <a:schemeClr val="dk2"/>
              </a:buClr>
              <a:buSzPts val="1400"/>
              <a:buFont typeface="Arial"/>
              <a:buNone/>
              <a:defRPr sz="788"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4pPr>
            <a:lvl5pPr marL="1371566" marR="0" lvl="4" indent="0" algn="l" rtl="0">
              <a:lnSpc>
                <a:spcPct val="115000"/>
              </a:lnSpc>
              <a:spcBef>
                <a:spcPts val="1600"/>
              </a:spcBef>
              <a:spcAft>
                <a:spcPts val="0"/>
              </a:spcAft>
              <a:buClr>
                <a:schemeClr val="dk2"/>
              </a:buClr>
              <a:buSzPts val="1400"/>
              <a:buFont typeface="Arial"/>
              <a:buNone/>
              <a:defRPr sz="788"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r>
              <a:rPr lang="es-ES" sz="900" b="1" dirty="0" err="1" smtClean="0"/>
              <a:t>Goi</a:t>
            </a:r>
            <a:r>
              <a:rPr lang="es-ES" sz="900" b="1" dirty="0" smtClean="0"/>
              <a:t> </a:t>
            </a:r>
            <a:r>
              <a:rPr lang="es-ES" sz="900" b="1" dirty="0" err="1" smtClean="0"/>
              <a:t>Eskola</a:t>
            </a:r>
            <a:r>
              <a:rPr lang="es-ES" sz="900" b="1" dirty="0" smtClean="0"/>
              <a:t> </a:t>
            </a:r>
            <a:r>
              <a:rPr lang="es-ES" sz="900" b="1" dirty="0" err="1" smtClean="0"/>
              <a:t>Politeknikoa</a:t>
            </a:r>
            <a:endParaRPr lang="es-ES" sz="900" b="1" dirty="0" smtClean="0"/>
          </a:p>
          <a:p>
            <a:r>
              <a:rPr lang="es-ES" sz="900" b="1" dirty="0" err="1" smtClean="0"/>
              <a:t>Biblioteka</a:t>
            </a:r>
            <a:endParaRPr lang="es-ES" sz="900" b="1" dirty="0" smtClean="0"/>
          </a:p>
          <a:p>
            <a:r>
              <a:rPr lang="es-ES" sz="900" dirty="0" smtClean="0"/>
              <a:t>Campus </a:t>
            </a:r>
            <a:r>
              <a:rPr lang="es-ES" sz="900" dirty="0" err="1" smtClean="0"/>
              <a:t>Iturripe</a:t>
            </a:r>
            <a:r>
              <a:rPr lang="es-ES" sz="900" dirty="0" smtClean="0"/>
              <a:t>. </a:t>
            </a:r>
            <a:r>
              <a:rPr lang="es-ES" sz="900" dirty="0" err="1" smtClean="0"/>
              <a:t>Loramendi</a:t>
            </a:r>
            <a:r>
              <a:rPr lang="es-ES" sz="900" dirty="0" smtClean="0"/>
              <a:t>, 4. 20500 </a:t>
            </a:r>
            <a:r>
              <a:rPr lang="es-ES" sz="900" dirty="0" err="1" smtClean="0"/>
              <a:t>Arrasate</a:t>
            </a:r>
            <a:r>
              <a:rPr lang="es-ES" sz="900" dirty="0" smtClean="0"/>
              <a:t> </a:t>
            </a:r>
            <a:r>
              <a:rPr lang="mr-IN" sz="900" dirty="0" smtClean="0"/>
              <a:t>–</a:t>
            </a:r>
            <a:r>
              <a:rPr lang="es-ES" sz="900" dirty="0" smtClean="0"/>
              <a:t> </a:t>
            </a:r>
            <a:r>
              <a:rPr lang="es-ES" sz="900" dirty="0" err="1" smtClean="0"/>
              <a:t>Mondragon</a:t>
            </a:r>
            <a:r>
              <a:rPr lang="es-ES" sz="900" dirty="0" smtClean="0"/>
              <a:t>, </a:t>
            </a:r>
            <a:r>
              <a:rPr lang="es-ES" sz="900" dirty="0" err="1" smtClean="0"/>
              <a:t>Gipuzkoa</a:t>
            </a:r>
            <a:r>
              <a:rPr lang="es-ES" sz="900" dirty="0" smtClean="0"/>
              <a:t>.</a:t>
            </a:r>
          </a:p>
          <a:p>
            <a:r>
              <a:rPr lang="es-ES" sz="900" dirty="0" smtClean="0"/>
              <a:t>Campus </a:t>
            </a:r>
            <a:r>
              <a:rPr lang="es-ES" sz="900" dirty="0" err="1" smtClean="0"/>
              <a:t>Orona</a:t>
            </a:r>
            <a:r>
              <a:rPr lang="es-ES" sz="900" dirty="0" smtClean="0"/>
              <a:t> Ideo. </a:t>
            </a:r>
            <a:r>
              <a:rPr lang="es-ES" sz="900" dirty="0" err="1" smtClean="0"/>
              <a:t>Fundazioa</a:t>
            </a:r>
            <a:r>
              <a:rPr lang="es-ES" sz="900" dirty="0" smtClean="0"/>
              <a:t> </a:t>
            </a:r>
            <a:r>
              <a:rPr lang="es-ES" sz="900" dirty="0" err="1"/>
              <a:t>eraikuntza</a:t>
            </a:r>
            <a:r>
              <a:rPr lang="es-ES" sz="900" dirty="0"/>
              <a:t>, </a:t>
            </a:r>
            <a:r>
              <a:rPr lang="es-ES" sz="900" dirty="0" err="1"/>
              <a:t>Jauregi</a:t>
            </a:r>
            <a:r>
              <a:rPr lang="es-ES" sz="900" dirty="0"/>
              <a:t> Bailara, </a:t>
            </a:r>
            <a:r>
              <a:rPr lang="es-ES" sz="900" dirty="0" smtClean="0"/>
              <a:t>z/g. 20120 Hernani, </a:t>
            </a:r>
            <a:r>
              <a:rPr lang="es-ES" sz="900" dirty="0" err="1" smtClean="0"/>
              <a:t>Gipuzkoa</a:t>
            </a:r>
            <a:r>
              <a:rPr lang="es-ES" sz="900" dirty="0"/>
              <a:t>.</a:t>
            </a:r>
            <a:endParaRPr lang="es-ES" sz="900" dirty="0" smtClean="0"/>
          </a:p>
          <a:p>
            <a:r>
              <a:rPr lang="es-ES" sz="900" dirty="0" smtClean="0"/>
              <a:t>T. 943794700</a:t>
            </a:r>
          </a:p>
          <a:p>
            <a:r>
              <a:rPr lang="es-ES" sz="900" dirty="0" smtClean="0"/>
              <a:t>biblioteka.mgep@mondragon.edu</a:t>
            </a:r>
          </a:p>
          <a:p>
            <a:endParaRPr lang="es-ES" dirty="0"/>
          </a:p>
        </p:txBody>
      </p:sp>
      <p:sp>
        <p:nvSpPr>
          <p:cNvPr id="3" name="CuadroTexto 2"/>
          <p:cNvSpPr txBox="1"/>
          <p:nvPr/>
        </p:nvSpPr>
        <p:spPr>
          <a:xfrm>
            <a:off x="3276324" y="662348"/>
            <a:ext cx="4305358" cy="307777"/>
          </a:xfrm>
          <a:prstGeom prst="rect">
            <a:avLst/>
          </a:prstGeom>
          <a:noFill/>
        </p:spPr>
        <p:txBody>
          <a:bodyPr wrap="square" rtlCol="0">
            <a:spAutoFit/>
          </a:bodyPr>
          <a:lstStyle/>
          <a:p>
            <a:r>
              <a:rPr lang="es-ES" dirty="0" smtClean="0">
                <a:solidFill>
                  <a:schemeClr val="bg1"/>
                </a:solidFill>
              </a:rPr>
              <a:t>Si tienes alguna duda, pregunta en tu </a:t>
            </a:r>
            <a:r>
              <a:rPr lang="es-ES" dirty="0" smtClean="0">
                <a:solidFill>
                  <a:schemeClr val="bg1"/>
                </a:solidFill>
                <a:hlinkClick r:id="rId2"/>
              </a:rPr>
              <a:t>biblioteca</a:t>
            </a:r>
            <a:r>
              <a:rPr lang="es-ES" dirty="0" smtClean="0">
                <a:solidFill>
                  <a:schemeClr val="bg1"/>
                </a:solidFill>
              </a:rPr>
              <a:t>:</a:t>
            </a:r>
            <a:endParaRPr lang="es-ES" dirty="0">
              <a:solidFill>
                <a:schemeClr val="bg1"/>
              </a:solidFill>
            </a:endParaRPr>
          </a:p>
        </p:txBody>
      </p:sp>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4146" y="1200234"/>
            <a:ext cx="623187" cy="623187"/>
          </a:xfrm>
          <a:prstGeom prst="rect">
            <a:avLst/>
          </a:prstGeom>
        </p:spPr>
      </p:pic>
      <p:sp>
        <p:nvSpPr>
          <p:cNvPr id="11" name="Rectángulo 10"/>
          <p:cNvSpPr/>
          <p:nvPr/>
        </p:nvSpPr>
        <p:spPr>
          <a:xfrm>
            <a:off x="7199161" y="4795240"/>
            <a:ext cx="1782860" cy="184666"/>
          </a:xfrm>
          <a:prstGeom prst="rect">
            <a:avLst/>
          </a:prstGeom>
        </p:spPr>
        <p:txBody>
          <a:bodyPr wrap="none">
            <a:spAutoFit/>
          </a:bodyPr>
          <a:lstStyle/>
          <a:p>
            <a:r>
              <a:rPr lang="en-US" sz="600" dirty="0">
                <a:solidFill>
                  <a:schemeClr val="bg1"/>
                </a:solidFill>
              </a:rPr>
              <a:t>"Icon made by </a:t>
            </a:r>
            <a:r>
              <a:rPr lang="en-US" sz="600" dirty="0" err="1" smtClean="0">
                <a:solidFill>
                  <a:schemeClr val="bg1"/>
                </a:solidFill>
              </a:rPr>
              <a:t>Baianat</a:t>
            </a:r>
            <a:r>
              <a:rPr lang="en-US" sz="600" dirty="0" smtClean="0">
                <a:solidFill>
                  <a:schemeClr val="bg1"/>
                </a:solidFill>
              </a:rPr>
              <a:t> from</a:t>
            </a:r>
            <a:r>
              <a:rPr lang="en-US" sz="600" dirty="0">
                <a:solidFill>
                  <a:schemeClr val="bg1"/>
                </a:solidFill>
              </a:rPr>
              <a:t> www.flaticon.com"</a:t>
            </a:r>
            <a:endParaRPr lang="es-ES" sz="600" dirty="0">
              <a:solidFill>
                <a:schemeClr val="bg1"/>
              </a:solidFill>
            </a:endParaRPr>
          </a:p>
        </p:txBody>
      </p:sp>
    </p:spTree>
    <p:extLst>
      <p:ext uri="{BB962C8B-B14F-4D97-AF65-F5344CB8AC3E}">
        <p14:creationId xmlns:p14="http://schemas.microsoft.com/office/powerpoint/2010/main" val="23788354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p:nvPr/>
        </p:nvSpPr>
        <p:spPr>
          <a:xfrm>
            <a:off x="-8900" y="0"/>
            <a:ext cx="2932200" cy="5143500"/>
          </a:xfrm>
          <a:prstGeom prst="rect">
            <a:avLst/>
          </a:prstGeom>
          <a:solidFill>
            <a:srgbClr val="449C3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13"/>
          <p:cNvSpPr/>
          <p:nvPr/>
        </p:nvSpPr>
        <p:spPr>
          <a:xfrm>
            <a:off x="2923300" y="1069475"/>
            <a:ext cx="5659200" cy="11496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13"/>
          <p:cNvSpPr/>
          <p:nvPr/>
        </p:nvSpPr>
        <p:spPr>
          <a:xfrm>
            <a:off x="175275" y="1069475"/>
            <a:ext cx="2748000" cy="1907100"/>
          </a:xfrm>
          <a:prstGeom prst="rect">
            <a:avLst/>
          </a:prstGeom>
          <a:solidFill>
            <a:srgbClr val="214C1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13"/>
          <p:cNvSpPr txBox="1"/>
          <p:nvPr/>
        </p:nvSpPr>
        <p:spPr>
          <a:xfrm>
            <a:off x="2985625" y="1069474"/>
            <a:ext cx="5864400" cy="1080725"/>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s" sz="3000" b="1" dirty="0">
                <a:solidFill>
                  <a:srgbClr val="214C19"/>
                </a:solidFill>
                <a:latin typeface="Franklin Gothic Medium" panose="020B0603020102020204" pitchFamily="34" charset="0"/>
                <a:ea typeface="Franklin Gothic"/>
                <a:cs typeface="Franklin Gothic"/>
                <a:sym typeface="Franklin Gothic"/>
              </a:rPr>
              <a:t>Integra, combina y reelabora contenidos digitales</a:t>
            </a:r>
            <a:endParaRPr sz="3000" b="1" i="0" u="none" strike="noStrike" cap="none" dirty="0">
              <a:solidFill>
                <a:srgbClr val="214C19"/>
              </a:solidFill>
              <a:latin typeface="Franklin Gothic Medium" panose="020B0603020102020204" pitchFamily="34" charset="0"/>
              <a:ea typeface="Franklin Gothic"/>
              <a:cs typeface="Franklin Gothic"/>
              <a:sym typeface="Franklin Gothic"/>
            </a:endParaRPr>
          </a:p>
        </p:txBody>
      </p:sp>
      <p:sp>
        <p:nvSpPr>
          <p:cNvPr id="58" name="Google Shape;58;p13"/>
          <p:cNvSpPr txBox="1"/>
          <p:nvPr/>
        </p:nvSpPr>
        <p:spPr>
          <a:xfrm>
            <a:off x="152625" y="1069475"/>
            <a:ext cx="2793300" cy="1429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s" sz="1800" b="1" dirty="0">
                <a:solidFill>
                  <a:srgbClr val="F3F3F3"/>
                </a:solidFill>
                <a:latin typeface="Cambria"/>
                <a:ea typeface="Cambria"/>
                <a:cs typeface="Cambria"/>
                <a:sym typeface="Cambria"/>
              </a:rPr>
              <a:t>Creación de contenido digital. </a:t>
            </a:r>
            <a:br>
              <a:rPr lang="es" sz="1800" b="1" dirty="0">
                <a:solidFill>
                  <a:srgbClr val="F3F3F3"/>
                </a:solidFill>
                <a:latin typeface="Cambria"/>
                <a:ea typeface="Cambria"/>
                <a:cs typeface="Cambria"/>
                <a:sym typeface="Cambria"/>
              </a:rPr>
            </a:br>
            <a:r>
              <a:rPr lang="es" sz="1800" b="1" dirty="0">
                <a:solidFill>
                  <a:srgbClr val="F3F3F3"/>
                </a:solidFill>
                <a:latin typeface="Cambria"/>
                <a:ea typeface="Cambria"/>
                <a:cs typeface="Cambria"/>
                <a:sym typeface="Cambria"/>
              </a:rPr>
              <a:t>Integración y reestructuración de contenido digital</a:t>
            </a:r>
            <a:endParaRPr sz="1800" dirty="0">
              <a:solidFill>
                <a:srgbClr val="F2F2F2"/>
              </a:solidFill>
              <a:latin typeface="Cambria"/>
              <a:ea typeface="Cambria"/>
              <a:cs typeface="Cambria"/>
              <a:sym typeface="Cambria"/>
            </a:endParaRPr>
          </a:p>
          <a:p>
            <a:pPr marL="0" marR="0" lvl="0" indent="0" algn="l" rtl="0">
              <a:lnSpc>
                <a:spcPct val="100000"/>
              </a:lnSpc>
              <a:spcBef>
                <a:spcPts val="0"/>
              </a:spcBef>
              <a:spcAft>
                <a:spcPts val="0"/>
              </a:spcAft>
              <a:buClr>
                <a:srgbClr val="000000"/>
              </a:buClr>
              <a:buSzPts val="1800"/>
              <a:buFont typeface="Arial"/>
              <a:buNone/>
            </a:pPr>
            <a:endParaRPr sz="1800" dirty="0">
              <a:solidFill>
                <a:srgbClr val="F2F2F2"/>
              </a:solidFill>
              <a:latin typeface="Cambria"/>
              <a:ea typeface="Cambria"/>
              <a:cs typeface="Cambria"/>
              <a:sym typeface="Cambria"/>
            </a:endParaRPr>
          </a:p>
        </p:txBody>
      </p:sp>
      <p:pic>
        <p:nvPicPr>
          <p:cNvPr id="59" name="Google Shape;59;p13"/>
          <p:cNvPicPr preferRelativeResize="0"/>
          <p:nvPr/>
        </p:nvPicPr>
        <p:blipFill rotWithShape="1">
          <a:blip r:embed="rId3">
            <a:alphaModFix/>
          </a:blip>
          <a:srcRect/>
          <a:stretch/>
        </p:blipFill>
        <p:spPr>
          <a:xfrm>
            <a:off x="5759450" y="4253850"/>
            <a:ext cx="3090575" cy="543025"/>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4"/>
          <p:cNvSpPr txBox="1"/>
          <p:nvPr/>
        </p:nvSpPr>
        <p:spPr>
          <a:xfrm>
            <a:off x="3119335" y="2186927"/>
            <a:ext cx="5249689" cy="2605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s" sz="1800" dirty="0" smtClean="0">
                <a:solidFill>
                  <a:schemeClr val="dk1"/>
                </a:solidFill>
                <a:latin typeface="Franklin Gothic Medium" panose="020B0603020102020204" pitchFamily="34" charset="0"/>
                <a:ea typeface="Franklin Gothic"/>
                <a:cs typeface="Franklin Gothic"/>
                <a:sym typeface="Franklin Gothic"/>
              </a:rPr>
              <a:t>Crear </a:t>
            </a:r>
            <a:r>
              <a:rPr lang="es" sz="1800" dirty="0">
                <a:solidFill>
                  <a:schemeClr val="dk1"/>
                </a:solidFill>
                <a:latin typeface="Franklin Gothic Medium" panose="020B0603020102020204" pitchFamily="34" charset="0"/>
                <a:ea typeface="Franklin Gothic"/>
                <a:cs typeface="Franklin Gothic"/>
                <a:sym typeface="Franklin Gothic"/>
              </a:rPr>
              <a:t>contenido digital nuevo a partir de </a:t>
            </a:r>
            <a:r>
              <a:rPr lang="es" sz="1800" dirty="0" smtClean="0">
                <a:solidFill>
                  <a:schemeClr val="dk1"/>
                </a:solidFill>
                <a:latin typeface="Franklin Gothic Medium" panose="020B0603020102020204" pitchFamily="34" charset="0"/>
                <a:ea typeface="Franklin Gothic"/>
                <a:cs typeface="Franklin Gothic"/>
                <a:sym typeface="Franklin Gothic"/>
              </a:rPr>
              <a:t>integrar y </a:t>
            </a:r>
            <a:r>
              <a:rPr lang="es" sz="1800" dirty="0">
                <a:solidFill>
                  <a:schemeClr val="dk1"/>
                </a:solidFill>
                <a:latin typeface="Franklin Gothic Medium" panose="020B0603020102020204" pitchFamily="34" charset="0"/>
                <a:ea typeface="Franklin Gothic"/>
                <a:cs typeface="Franklin Gothic"/>
                <a:sym typeface="Franklin Gothic"/>
              </a:rPr>
              <a:t>combinar contenido ya existente</a:t>
            </a:r>
            <a:r>
              <a:rPr lang="es" sz="1800" b="1" dirty="0">
                <a:solidFill>
                  <a:schemeClr val="dk1"/>
                </a:solidFill>
                <a:latin typeface="Franklin Gothic Medium" panose="020B0603020102020204" pitchFamily="34" charset="0"/>
                <a:ea typeface="Franklin Gothic"/>
                <a:cs typeface="Franklin Gothic"/>
                <a:sym typeface="Franklin Gothic"/>
              </a:rPr>
              <a:t>.</a:t>
            </a:r>
            <a:r>
              <a:rPr lang="es" sz="1800" b="0" i="0" u="none" strike="noStrike" cap="none" dirty="0">
                <a:solidFill>
                  <a:srgbClr val="000000"/>
                </a:solidFill>
                <a:latin typeface="Franklin Gothic Medium" panose="020B0603020102020204" pitchFamily="34" charset="0"/>
                <a:ea typeface="Franklin Gothic"/>
                <a:cs typeface="Franklin Gothic"/>
                <a:sym typeface="Franklin Gothic"/>
              </a:rPr>
              <a:t/>
            </a:r>
            <a:br>
              <a:rPr lang="es" sz="1800" b="0" i="0" u="none" strike="noStrike" cap="none" dirty="0">
                <a:solidFill>
                  <a:srgbClr val="000000"/>
                </a:solidFill>
                <a:latin typeface="Franklin Gothic Medium" panose="020B0603020102020204" pitchFamily="34" charset="0"/>
                <a:ea typeface="Franklin Gothic"/>
                <a:cs typeface="Franklin Gothic"/>
                <a:sym typeface="Franklin Gothic"/>
              </a:rPr>
            </a:br>
            <a:endParaRPr sz="1800" b="0" i="0" u="none" strike="noStrike" cap="none" dirty="0">
              <a:solidFill>
                <a:srgbClr val="000000"/>
              </a:solidFill>
              <a:latin typeface="Franklin Gothic Medium" panose="020B0603020102020204" pitchFamily="34" charset="0"/>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r>
              <a:rPr lang="es" sz="1800" dirty="0" smtClean="0">
                <a:solidFill>
                  <a:schemeClr val="dk1"/>
                </a:solidFill>
                <a:latin typeface="Franklin Gothic Medium" panose="020B0603020102020204" pitchFamily="34" charset="0"/>
                <a:ea typeface="Franklin Gothic"/>
                <a:cs typeface="Franklin Gothic"/>
                <a:sym typeface="Franklin Gothic"/>
              </a:rPr>
              <a:t>Elaborar </a:t>
            </a:r>
            <a:r>
              <a:rPr lang="es" sz="1800" dirty="0">
                <a:solidFill>
                  <a:schemeClr val="dk1"/>
                </a:solidFill>
                <a:latin typeface="Franklin Gothic Medium" panose="020B0603020102020204" pitchFamily="34" charset="0"/>
                <a:ea typeface="Franklin Gothic"/>
                <a:cs typeface="Franklin Gothic"/>
                <a:sym typeface="Franklin Gothic"/>
              </a:rPr>
              <a:t>materiales conociendo la finalidad y </a:t>
            </a:r>
            <a:r>
              <a:rPr lang="es" sz="1800" dirty="0" smtClean="0">
                <a:solidFill>
                  <a:schemeClr val="dk1"/>
                </a:solidFill>
                <a:latin typeface="Franklin Gothic Medium" panose="020B0603020102020204" pitchFamily="34" charset="0"/>
                <a:ea typeface="Franklin Gothic"/>
                <a:cs typeface="Franklin Gothic"/>
                <a:sym typeface="Franklin Gothic"/>
              </a:rPr>
              <a:t>el público </a:t>
            </a:r>
            <a:r>
              <a:rPr lang="es" sz="1800" dirty="0">
                <a:solidFill>
                  <a:schemeClr val="dk1"/>
                </a:solidFill>
                <a:latin typeface="Franklin Gothic Medium" panose="020B0603020102020204" pitchFamily="34" charset="0"/>
                <a:ea typeface="Franklin Gothic"/>
                <a:cs typeface="Franklin Gothic"/>
                <a:sym typeface="Franklin Gothic"/>
              </a:rPr>
              <a:t>destinatario</a:t>
            </a:r>
            <a:r>
              <a:rPr lang="es" sz="1800" dirty="0">
                <a:latin typeface="Franklin Gothic Medium" panose="020B0603020102020204" pitchFamily="34" charset="0"/>
                <a:ea typeface="Franklin Gothic"/>
                <a:cs typeface="Franklin Gothic"/>
                <a:sym typeface="Franklin Gothic"/>
              </a:rPr>
              <a:t>.</a:t>
            </a:r>
            <a:endParaRPr sz="1800" b="0" i="0" u="none" strike="noStrike" cap="none" dirty="0">
              <a:solidFill>
                <a:srgbClr val="000000"/>
              </a:solidFill>
              <a:latin typeface="Franklin Gothic Medium" panose="020B0603020102020204" pitchFamily="34" charset="0"/>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endParaRPr sz="1800" dirty="0">
              <a:latin typeface="Franklin Gothic Medium" panose="020B0603020102020204" pitchFamily="34" charset="0"/>
              <a:ea typeface="Franklin Gothic"/>
              <a:cs typeface="Franklin Gothic"/>
              <a:sym typeface="Franklin Gothic"/>
            </a:endParaRPr>
          </a:p>
          <a:p>
            <a:pPr marL="0" lvl="0" indent="0" algn="l" rtl="0">
              <a:spcBef>
                <a:spcPts val="0"/>
              </a:spcBef>
              <a:spcAft>
                <a:spcPts val="0"/>
              </a:spcAft>
              <a:buClr>
                <a:schemeClr val="dk1"/>
              </a:buClr>
              <a:buSzPts val="1800"/>
              <a:buFont typeface="Arial"/>
              <a:buNone/>
            </a:pPr>
            <a:r>
              <a:rPr lang="es" sz="1800" dirty="0" smtClean="0">
                <a:solidFill>
                  <a:schemeClr val="dk1"/>
                </a:solidFill>
                <a:latin typeface="Franklin Gothic Medium" panose="020B0603020102020204" pitchFamily="34" charset="0"/>
                <a:ea typeface="Franklin Gothic"/>
                <a:cs typeface="Franklin Gothic"/>
                <a:sym typeface="Franklin Gothic"/>
              </a:rPr>
              <a:t>Tener </a:t>
            </a:r>
            <a:r>
              <a:rPr lang="es" sz="1800" dirty="0">
                <a:solidFill>
                  <a:schemeClr val="dk1"/>
                </a:solidFill>
                <a:latin typeface="Franklin Gothic Medium" panose="020B0603020102020204" pitchFamily="34" charset="0"/>
                <a:ea typeface="Franklin Gothic"/>
                <a:cs typeface="Franklin Gothic"/>
                <a:sym typeface="Franklin Gothic"/>
              </a:rPr>
              <a:t>interés en presentar la información </a:t>
            </a:r>
            <a:r>
              <a:rPr lang="es" sz="1800" dirty="0" smtClean="0">
                <a:solidFill>
                  <a:schemeClr val="dk1"/>
                </a:solidFill>
                <a:latin typeface="Franklin Gothic Medium" panose="020B0603020102020204" pitchFamily="34" charset="0"/>
                <a:ea typeface="Franklin Gothic"/>
                <a:cs typeface="Franklin Gothic"/>
                <a:sym typeface="Franklin Gothic"/>
              </a:rPr>
              <a:t>de manera </a:t>
            </a:r>
            <a:r>
              <a:rPr lang="es" sz="1800" dirty="0">
                <a:solidFill>
                  <a:schemeClr val="dk1"/>
                </a:solidFill>
                <a:latin typeface="Franklin Gothic Medium" panose="020B0603020102020204" pitchFamily="34" charset="0"/>
                <a:ea typeface="Franklin Gothic"/>
                <a:cs typeface="Franklin Gothic"/>
                <a:sym typeface="Franklin Gothic"/>
              </a:rPr>
              <a:t>atractiva y fácil de entender.</a:t>
            </a:r>
            <a:endParaRPr sz="1800" dirty="0">
              <a:latin typeface="Franklin Gothic Medium" panose="020B0603020102020204" pitchFamily="34" charset="0"/>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r>
              <a:rPr lang="es" sz="1800" dirty="0">
                <a:latin typeface="Franklin Gothic Medium" panose="020B0603020102020204" pitchFamily="34" charset="0"/>
                <a:ea typeface="Franklin Gothic"/>
                <a:cs typeface="Franklin Gothic"/>
                <a:sym typeface="Franklin Gothic"/>
              </a:rPr>
              <a:t>   </a:t>
            </a:r>
            <a:endParaRPr sz="1800" b="0" i="0" u="none" strike="noStrike" cap="none" dirty="0">
              <a:solidFill>
                <a:srgbClr val="000000"/>
              </a:solidFill>
              <a:latin typeface="Franklin Gothic Medium" panose="020B0603020102020204" pitchFamily="34" charset="0"/>
              <a:ea typeface="Franklin Gothic"/>
              <a:cs typeface="Franklin Gothic"/>
              <a:sym typeface="Franklin Gothic"/>
            </a:endParaRPr>
          </a:p>
        </p:txBody>
      </p:sp>
      <p:sp>
        <p:nvSpPr>
          <p:cNvPr id="65" name="Google Shape;65;p14"/>
          <p:cNvSpPr/>
          <p:nvPr/>
        </p:nvSpPr>
        <p:spPr>
          <a:xfrm>
            <a:off x="8900" y="0"/>
            <a:ext cx="4019400" cy="10161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14"/>
          <p:cNvSpPr txBox="1"/>
          <p:nvPr/>
        </p:nvSpPr>
        <p:spPr>
          <a:xfrm>
            <a:off x="873500" y="387250"/>
            <a:ext cx="3154800" cy="5079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900" b="1" i="0" u="none" strike="noStrike" cap="none" dirty="0">
                <a:solidFill>
                  <a:srgbClr val="FFFFFF"/>
                </a:solidFill>
                <a:latin typeface="Franklin Gothic Medium" panose="020B0603020102020204" pitchFamily="34" charset="0"/>
                <a:ea typeface="Franklin Gothic"/>
                <a:cs typeface="Franklin Gothic"/>
                <a:sym typeface="Franklin Gothic"/>
              </a:rPr>
              <a:t>OBJETIVOS</a:t>
            </a:r>
            <a:endParaRPr sz="2900" b="1" i="0" u="none" strike="noStrike" cap="none" dirty="0">
              <a:solidFill>
                <a:srgbClr val="FFFFFF"/>
              </a:solidFill>
              <a:latin typeface="Franklin Gothic Medium" panose="020B0603020102020204" pitchFamily="34" charset="0"/>
              <a:ea typeface="Franklin Gothic"/>
              <a:cs typeface="Franklin Gothic"/>
              <a:sym typeface="Franklin Gothic"/>
            </a:endParaRPr>
          </a:p>
        </p:txBody>
      </p:sp>
      <p:sp>
        <p:nvSpPr>
          <p:cNvPr id="67" name="Google Shape;67;p14"/>
          <p:cNvSpPr txBox="1"/>
          <p:nvPr/>
        </p:nvSpPr>
        <p:spPr>
          <a:xfrm>
            <a:off x="873500" y="1381400"/>
            <a:ext cx="5810700" cy="507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s" sz="2000" b="0" i="0" u="none" strike="noStrike" cap="none">
                <a:solidFill>
                  <a:srgbClr val="000000"/>
                </a:solidFill>
                <a:latin typeface="Cambria"/>
                <a:ea typeface="Cambria"/>
                <a:cs typeface="Cambria"/>
                <a:sym typeface="Cambria"/>
              </a:rPr>
              <a:t>Al finalizar esta actividad tienes que ser capaz de:</a:t>
            </a:r>
            <a:endParaRPr sz="2000" b="0" i="0" u="none" strike="noStrike" cap="none">
              <a:solidFill>
                <a:srgbClr val="000000"/>
              </a:solidFill>
              <a:latin typeface="Cambria"/>
              <a:ea typeface="Cambria"/>
              <a:cs typeface="Cambria"/>
              <a:sym typeface="Cambria"/>
            </a:endParaRPr>
          </a:p>
        </p:txBody>
      </p:sp>
      <p:pic>
        <p:nvPicPr>
          <p:cNvPr id="68" name="Google Shape;68;p14"/>
          <p:cNvPicPr preferRelativeResize="0"/>
          <p:nvPr/>
        </p:nvPicPr>
        <p:blipFill rotWithShape="1">
          <a:blip r:embed="rId3">
            <a:alphaModFix/>
          </a:blip>
          <a:srcRect/>
          <a:stretch/>
        </p:blipFill>
        <p:spPr>
          <a:xfrm>
            <a:off x="8900" y="2312900"/>
            <a:ext cx="3064025" cy="1905674"/>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5"/>
          <p:cNvSpPr/>
          <p:nvPr/>
        </p:nvSpPr>
        <p:spPr>
          <a:xfrm>
            <a:off x="1506200" y="1263875"/>
            <a:ext cx="6176100" cy="3150900"/>
          </a:xfrm>
          <a:prstGeom prst="rect">
            <a:avLst/>
          </a:prstGeom>
          <a:solidFill>
            <a:srgbClr val="449C3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15"/>
          <p:cNvSpPr/>
          <p:nvPr/>
        </p:nvSpPr>
        <p:spPr>
          <a:xfrm>
            <a:off x="0" y="764675"/>
            <a:ext cx="3761100" cy="4992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314656"/>
              </a:solidFill>
              <a:latin typeface="Arial"/>
              <a:ea typeface="Arial"/>
              <a:cs typeface="Arial"/>
              <a:sym typeface="Arial"/>
            </a:endParaRPr>
          </a:p>
        </p:txBody>
      </p:sp>
      <p:sp>
        <p:nvSpPr>
          <p:cNvPr id="75" name="Google Shape;75;p15"/>
          <p:cNvSpPr txBox="1"/>
          <p:nvPr/>
        </p:nvSpPr>
        <p:spPr>
          <a:xfrm>
            <a:off x="1644750" y="768675"/>
            <a:ext cx="2121000" cy="3297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800"/>
              <a:buFont typeface="Arial"/>
              <a:buNone/>
            </a:pPr>
            <a:r>
              <a:rPr lang="es" sz="2400" b="1" i="0" u="none" strike="noStrike" cap="none" dirty="0">
                <a:solidFill>
                  <a:srgbClr val="F2F2F2"/>
                </a:solidFill>
                <a:latin typeface="Franklin Gothic Medium" panose="020B0603020102020204" pitchFamily="34" charset="0"/>
                <a:ea typeface="Franklin Gothic"/>
                <a:cs typeface="Franklin Gothic"/>
                <a:sym typeface="Franklin Gothic"/>
              </a:rPr>
              <a:t>SUMARIO</a:t>
            </a:r>
            <a:endParaRPr sz="2400" b="1" i="0" u="none" strike="noStrike" cap="none" dirty="0">
              <a:solidFill>
                <a:srgbClr val="F2F2F2"/>
              </a:solidFill>
              <a:latin typeface="Franklin Gothic Medium" panose="020B0603020102020204" pitchFamily="34" charset="0"/>
              <a:ea typeface="Franklin Gothic"/>
              <a:cs typeface="Franklin Gothic"/>
              <a:sym typeface="Franklin Gothic"/>
            </a:endParaRPr>
          </a:p>
        </p:txBody>
      </p:sp>
      <p:sp>
        <p:nvSpPr>
          <p:cNvPr id="76" name="Google Shape;76;p15"/>
          <p:cNvSpPr txBox="1"/>
          <p:nvPr/>
        </p:nvSpPr>
        <p:spPr>
          <a:xfrm>
            <a:off x="1720800" y="1384525"/>
            <a:ext cx="5828400" cy="2584500"/>
          </a:xfrm>
          <a:prstGeom prst="rect">
            <a:avLst/>
          </a:prstGeom>
          <a:noFill/>
          <a:ln>
            <a:noFill/>
          </a:ln>
        </p:spPr>
        <p:txBody>
          <a:bodyPr spcFirstLastPara="1" wrap="square" lIns="91425" tIns="91425" rIns="91425" bIns="91425" anchor="t" anchorCtr="0">
            <a:noAutofit/>
          </a:bodyPr>
          <a:lstStyle/>
          <a:p>
            <a:pPr marL="377825" indent="-285750">
              <a:spcBef>
                <a:spcPts val="1000"/>
              </a:spcBef>
              <a:buClr>
                <a:schemeClr val="bg1"/>
              </a:buClr>
              <a:buSzPts val="1400"/>
              <a:buFont typeface="Arial" panose="020B0604020202020204" pitchFamily="34" charset="0"/>
              <a:buChar char="•"/>
            </a:pPr>
            <a:r>
              <a:rPr lang="es" sz="1800" dirty="0" smtClean="0">
                <a:solidFill>
                  <a:srgbClr val="FFFFFF"/>
                </a:solidFill>
                <a:latin typeface="Franklin Gothic Medium" panose="020B0603020102020204" pitchFamily="34" charset="0"/>
                <a:ea typeface="Franklin Gothic"/>
                <a:cs typeface="Franklin Gothic"/>
                <a:sym typeface="Franklin Gothic"/>
              </a:rPr>
              <a:t>Repositorios </a:t>
            </a:r>
            <a:r>
              <a:rPr lang="es" sz="1800" dirty="0">
                <a:solidFill>
                  <a:srgbClr val="FFFFFF"/>
                </a:solidFill>
                <a:latin typeface="Franklin Gothic Medium" panose="020B0603020102020204" pitchFamily="34" charset="0"/>
                <a:ea typeface="Franklin Gothic"/>
                <a:cs typeface="Franklin Gothic"/>
                <a:sym typeface="Franklin Gothic"/>
              </a:rPr>
              <a:t>de audios, imágenes y vídeos</a:t>
            </a:r>
            <a:endParaRPr sz="1800" dirty="0">
              <a:solidFill>
                <a:srgbClr val="FFFFFF"/>
              </a:solidFill>
              <a:latin typeface="Franklin Gothic Medium" panose="020B0603020102020204" pitchFamily="34" charset="0"/>
              <a:ea typeface="Franklin Gothic"/>
              <a:cs typeface="Franklin Gothic"/>
              <a:sym typeface="Franklin Gothic"/>
            </a:endParaRPr>
          </a:p>
          <a:p>
            <a:pPr marL="377825" lvl="0" indent="-285750" algn="l" rtl="0">
              <a:spcBef>
                <a:spcPts val="1000"/>
              </a:spcBef>
              <a:spcAft>
                <a:spcPts val="0"/>
              </a:spcAft>
              <a:buClr>
                <a:schemeClr val="bg1"/>
              </a:buClr>
              <a:buSzPts val="1400"/>
              <a:buFont typeface="Arial" panose="020B0604020202020204" pitchFamily="34" charset="0"/>
              <a:buChar char="•"/>
            </a:pPr>
            <a:r>
              <a:rPr lang="es" sz="1800" dirty="0">
                <a:solidFill>
                  <a:srgbClr val="FFFFFF"/>
                </a:solidFill>
                <a:latin typeface="Franklin Gothic Medium" panose="020B0603020102020204" pitchFamily="34" charset="0"/>
                <a:ea typeface="Franklin Gothic"/>
                <a:cs typeface="Franklin Gothic"/>
                <a:sym typeface="Franklin Gothic"/>
              </a:rPr>
              <a:t>Adecuar el formato a la finalidad del documento</a:t>
            </a:r>
            <a:endParaRPr sz="1800" dirty="0">
              <a:solidFill>
                <a:srgbClr val="FFFFFF"/>
              </a:solidFill>
              <a:latin typeface="Franklin Gothic Medium" panose="020B0603020102020204" pitchFamily="34" charset="0"/>
              <a:ea typeface="Franklin Gothic"/>
              <a:cs typeface="Franklin Gothic"/>
              <a:sym typeface="Franklin Gothic"/>
            </a:endParaRPr>
          </a:p>
          <a:p>
            <a:pPr marL="377825" marR="0" lvl="0" indent="-285750" algn="l" rtl="0">
              <a:lnSpc>
                <a:spcPct val="100000"/>
              </a:lnSpc>
              <a:spcBef>
                <a:spcPts val="1000"/>
              </a:spcBef>
              <a:spcAft>
                <a:spcPts val="0"/>
              </a:spcAft>
              <a:buClr>
                <a:schemeClr val="bg1"/>
              </a:buClr>
              <a:buSzPts val="1400"/>
              <a:buFont typeface="Arial" panose="020B0604020202020204" pitchFamily="34" charset="0"/>
              <a:buChar char="•"/>
            </a:pPr>
            <a:r>
              <a:rPr lang="es" sz="1800" dirty="0">
                <a:solidFill>
                  <a:srgbClr val="FFFFFF"/>
                </a:solidFill>
                <a:latin typeface="Franklin Gothic Medium" panose="020B0603020102020204" pitchFamily="34" charset="0"/>
                <a:ea typeface="Franklin Gothic"/>
                <a:cs typeface="Franklin Gothic"/>
                <a:sym typeface="Franklin Gothic"/>
              </a:rPr>
              <a:t>Utilizar aplicaciones en línea para la creación de trabajos</a:t>
            </a:r>
            <a:endParaRPr sz="1800" dirty="0">
              <a:solidFill>
                <a:srgbClr val="FFFFFF"/>
              </a:solidFill>
              <a:latin typeface="Franklin Gothic Medium" panose="020B0603020102020204" pitchFamily="34" charset="0"/>
              <a:ea typeface="Franklin Gothic"/>
              <a:cs typeface="Franklin Gothic"/>
              <a:sym typeface="Franklin Gothic"/>
            </a:endParaRPr>
          </a:p>
          <a:p>
            <a:pPr marL="377825" marR="0" lvl="0" indent="-285750" algn="l" rtl="0">
              <a:lnSpc>
                <a:spcPct val="100000"/>
              </a:lnSpc>
              <a:spcBef>
                <a:spcPts val="1000"/>
              </a:spcBef>
              <a:spcAft>
                <a:spcPts val="0"/>
              </a:spcAft>
              <a:buClr>
                <a:schemeClr val="bg1"/>
              </a:buClr>
              <a:buSzPts val="1400"/>
              <a:buFont typeface="Arial" panose="020B0604020202020204" pitchFamily="34" charset="0"/>
              <a:buChar char="•"/>
            </a:pPr>
            <a:r>
              <a:rPr lang="es" sz="1800" dirty="0">
                <a:solidFill>
                  <a:srgbClr val="FFFFFF"/>
                </a:solidFill>
                <a:latin typeface="Franklin Gothic Medium" panose="020B0603020102020204" pitchFamily="34" charset="0"/>
                <a:ea typeface="Franklin Gothic"/>
                <a:cs typeface="Franklin Gothic"/>
                <a:sym typeface="Franklin Gothic"/>
              </a:rPr>
              <a:t>Atribuir </a:t>
            </a:r>
            <a:r>
              <a:rPr lang="es" sz="1800" dirty="0" smtClean="0">
                <a:solidFill>
                  <a:srgbClr val="FFFFFF"/>
                </a:solidFill>
                <a:latin typeface="Franklin Gothic Medium" panose="020B0603020102020204" pitchFamily="34" charset="0"/>
                <a:ea typeface="Franklin Gothic"/>
                <a:cs typeface="Franklin Gothic"/>
                <a:sym typeface="Franklin Gothic"/>
              </a:rPr>
              <a:t>y referenciar los </a:t>
            </a:r>
            <a:r>
              <a:rPr lang="es" sz="1800" dirty="0">
                <a:solidFill>
                  <a:srgbClr val="FFFFFF"/>
                </a:solidFill>
                <a:latin typeface="Franklin Gothic Medium" panose="020B0603020102020204" pitchFamily="34" charset="0"/>
                <a:ea typeface="Franklin Gothic"/>
                <a:cs typeface="Franklin Gothic"/>
                <a:sym typeface="Franklin Gothic"/>
              </a:rPr>
              <a:t>recursos utilizados</a:t>
            </a:r>
            <a:endParaRPr sz="1800" dirty="0">
              <a:solidFill>
                <a:srgbClr val="FFFFFF"/>
              </a:solidFill>
              <a:latin typeface="Franklin Gothic Medium" panose="020B0603020102020204" pitchFamily="34" charset="0"/>
              <a:ea typeface="Franklin Gothic"/>
              <a:cs typeface="Franklin Gothic"/>
              <a:sym typeface="Franklin Gothic"/>
            </a:endParaRPr>
          </a:p>
          <a:p>
            <a:pPr marL="377825" marR="0" lvl="0" indent="-285750" algn="l" rtl="0">
              <a:lnSpc>
                <a:spcPct val="100000"/>
              </a:lnSpc>
              <a:spcBef>
                <a:spcPts val="1000"/>
              </a:spcBef>
              <a:spcAft>
                <a:spcPts val="0"/>
              </a:spcAft>
              <a:buClr>
                <a:schemeClr val="bg1"/>
              </a:buClr>
              <a:buSzPts val="1400"/>
              <a:buFont typeface="Arial" panose="020B0604020202020204" pitchFamily="34" charset="0"/>
              <a:buChar char="•"/>
            </a:pPr>
            <a:r>
              <a:rPr lang="es" sz="1800" dirty="0">
                <a:solidFill>
                  <a:srgbClr val="FFFFFF"/>
                </a:solidFill>
                <a:latin typeface="Franklin Gothic Medium" panose="020B0603020102020204" pitchFamily="34" charset="0"/>
                <a:ea typeface="Franklin Gothic"/>
                <a:cs typeface="Franklin Gothic"/>
                <a:sym typeface="Franklin Gothic"/>
              </a:rPr>
              <a:t>Para saber más</a:t>
            </a:r>
            <a:r>
              <a:rPr lang="es" sz="1800" i="0" u="none" strike="noStrike" cap="none" dirty="0">
                <a:solidFill>
                  <a:srgbClr val="FFFFFF"/>
                </a:solidFill>
                <a:latin typeface="Franklin Gothic Medium" panose="020B0603020102020204" pitchFamily="34" charset="0"/>
                <a:ea typeface="Franklin Gothic"/>
                <a:cs typeface="Franklin Gothic"/>
                <a:sym typeface="Franklin Gothic"/>
              </a:rPr>
              <a:t>...</a:t>
            </a:r>
            <a:endParaRPr sz="1800" i="0" u="none" strike="noStrike" cap="none" dirty="0">
              <a:solidFill>
                <a:srgbClr val="FFFFFF"/>
              </a:solidFill>
              <a:latin typeface="Franklin Gothic Medium" panose="020B0603020102020204" pitchFamily="34" charset="0"/>
              <a:ea typeface="Franklin Gothic"/>
              <a:cs typeface="Franklin Gothic"/>
              <a:sym typeface="Franklin Gothic"/>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pic>
        <p:nvPicPr>
          <p:cNvPr id="4" name="Imagen 3"/>
          <p:cNvPicPr>
            <a:picLocks noChangeAspect="1"/>
          </p:cNvPicPr>
          <p:nvPr/>
        </p:nvPicPr>
        <p:blipFill>
          <a:blip r:embed="rId3">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rot="631567">
            <a:off x="4351196" y="-559796"/>
            <a:ext cx="5586723" cy="2265993"/>
          </a:xfrm>
          <a:prstGeom prst="rect">
            <a:avLst/>
          </a:prstGeom>
        </p:spPr>
      </p:pic>
      <p:sp>
        <p:nvSpPr>
          <p:cNvPr id="81" name="Google Shape;81;p16"/>
          <p:cNvSpPr/>
          <p:nvPr/>
        </p:nvSpPr>
        <p:spPr>
          <a:xfrm>
            <a:off x="0" y="-1300"/>
            <a:ext cx="4508100" cy="11490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 name="Google Shape;82;p16"/>
          <p:cNvSpPr txBox="1"/>
          <p:nvPr/>
        </p:nvSpPr>
        <p:spPr>
          <a:xfrm>
            <a:off x="680644" y="232250"/>
            <a:ext cx="3827456" cy="811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dirty="0">
                <a:solidFill>
                  <a:srgbClr val="FFFFFF"/>
                </a:solidFill>
                <a:latin typeface="Franklin Gothic Medium" panose="020B0603020102020204" pitchFamily="34" charset="0"/>
                <a:ea typeface="Franklin Gothic"/>
                <a:cs typeface="Franklin Gothic"/>
                <a:sym typeface="Franklin Gothic"/>
              </a:rPr>
              <a:t>REPOSITORIOS DE AUDIOS, </a:t>
            </a:r>
            <a:endParaRPr sz="2400" b="1" dirty="0">
              <a:solidFill>
                <a:srgbClr val="FFFFFF"/>
              </a:solidFill>
              <a:latin typeface="Franklin Gothic Medium" panose="020B0603020102020204" pitchFamily="34" charset="0"/>
              <a:ea typeface="Franklin Gothic"/>
              <a:cs typeface="Franklin Gothic"/>
              <a:sym typeface="Franklin Gothic"/>
            </a:endParaRPr>
          </a:p>
          <a:p>
            <a:pPr marL="0" marR="0" lvl="0" indent="0" algn="r" rtl="0">
              <a:lnSpc>
                <a:spcPct val="100000"/>
              </a:lnSpc>
              <a:spcBef>
                <a:spcPts val="0"/>
              </a:spcBef>
              <a:spcAft>
                <a:spcPts val="0"/>
              </a:spcAft>
              <a:buClr>
                <a:srgbClr val="000000"/>
              </a:buClr>
              <a:buSzPts val="2900"/>
              <a:buFont typeface="Arial"/>
              <a:buNone/>
            </a:pPr>
            <a:r>
              <a:rPr lang="es" sz="2400" b="1" dirty="0">
                <a:solidFill>
                  <a:srgbClr val="FFFFFF"/>
                </a:solidFill>
                <a:latin typeface="Franklin Gothic Medium" panose="020B0603020102020204" pitchFamily="34" charset="0"/>
                <a:ea typeface="Franklin Gothic"/>
                <a:cs typeface="Franklin Gothic"/>
                <a:sym typeface="Franklin Gothic"/>
              </a:rPr>
              <a:t>IMÁGENES Y VíDEOS</a:t>
            </a:r>
            <a:endParaRPr sz="2400" b="1" i="0" u="none" strike="noStrike" cap="none" dirty="0">
              <a:solidFill>
                <a:srgbClr val="FFFFFF"/>
              </a:solidFill>
              <a:latin typeface="Franklin Gothic Medium" panose="020B0603020102020204" pitchFamily="34" charset="0"/>
              <a:ea typeface="Franklin Gothic"/>
              <a:cs typeface="Franklin Gothic"/>
              <a:sym typeface="Franklin Gothic"/>
            </a:endParaRPr>
          </a:p>
        </p:txBody>
      </p:sp>
      <p:sp>
        <p:nvSpPr>
          <p:cNvPr id="83" name="Google Shape;83;p16"/>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p16"/>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85" name="Google Shape;85;p16"/>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dirty="0">
                <a:solidFill>
                  <a:srgbClr val="FFFFFF"/>
                </a:solidFill>
                <a:latin typeface="Cambria"/>
                <a:ea typeface="Cambria"/>
                <a:cs typeface="Cambria"/>
                <a:sym typeface="Cambria"/>
              </a:rPr>
              <a:t>Es u</a:t>
            </a:r>
            <a:r>
              <a:rPr lang="es" sz="1200" i="0" u="none" strike="noStrike" cap="none" dirty="0">
                <a:solidFill>
                  <a:srgbClr val="FFFFFF"/>
                </a:solidFill>
                <a:latin typeface="Cambria"/>
                <a:ea typeface="Cambria"/>
                <a:cs typeface="Cambria"/>
                <a:sym typeface="Cambria"/>
              </a:rPr>
              <a:t>na </a:t>
            </a:r>
            <a:r>
              <a:rPr lang="es" sz="1200" i="0" u="none" strike="noStrike" cap="none" dirty="0" smtClean="0">
                <a:solidFill>
                  <a:srgbClr val="FFFFFF"/>
                </a:solidFill>
                <a:latin typeface="Cambria"/>
                <a:ea typeface="Cambria"/>
                <a:cs typeface="Cambria"/>
                <a:sym typeface="Cambria"/>
              </a:rPr>
              <a:t>identidad  </a:t>
            </a:r>
            <a:r>
              <a:rPr lang="es" sz="1200" i="0" u="none" strike="noStrike" cap="none" dirty="0">
                <a:solidFill>
                  <a:srgbClr val="FFFFFF"/>
                </a:solidFill>
                <a:latin typeface="Cambria"/>
                <a:ea typeface="Cambria"/>
                <a:cs typeface="Cambria"/>
                <a:sym typeface="Cambria"/>
              </a:rPr>
              <a:t>fragmentada y múltiple,</a:t>
            </a:r>
            <a:r>
              <a:rPr lang="es" sz="1200" dirty="0">
                <a:solidFill>
                  <a:srgbClr val="FFFFFF"/>
                </a:solidFill>
                <a:latin typeface="Cambria"/>
                <a:ea typeface="Cambria"/>
                <a:cs typeface="Cambria"/>
                <a:sym typeface="Cambria"/>
              </a:rPr>
              <a:t> compuesta por</a:t>
            </a:r>
            <a:r>
              <a:rPr lang="es" sz="1200" i="0" u="none" strike="noStrike" cap="none" dirty="0">
                <a:solidFill>
                  <a:srgbClr val="FFFFFF"/>
                </a:solidFill>
                <a:latin typeface="Cambria"/>
                <a:ea typeface="Cambria"/>
                <a:cs typeface="Cambria"/>
                <a:sym typeface="Cambria"/>
              </a:rPr>
              <a:t> diferentes perfiles según el entorno </a:t>
            </a:r>
            <a:r>
              <a:rPr lang="es" sz="1200" dirty="0">
                <a:solidFill>
                  <a:srgbClr val="FFFFFF"/>
                </a:solidFill>
                <a:latin typeface="Cambria"/>
                <a:ea typeface="Cambria"/>
                <a:cs typeface="Cambria"/>
                <a:sym typeface="Cambria"/>
              </a:rPr>
              <a:t>o contexto en que se construya.</a:t>
            </a:r>
            <a:endParaRPr sz="1200" b="1" i="0" u="none" strike="noStrike" cap="none" dirty="0">
              <a:solidFill>
                <a:srgbClr val="FFFFFF"/>
              </a:solidFill>
              <a:latin typeface="Cambria"/>
              <a:ea typeface="Cambria"/>
              <a:cs typeface="Cambria"/>
              <a:sym typeface="Cambria"/>
            </a:endParaRPr>
          </a:p>
        </p:txBody>
      </p:sp>
      <p:graphicFrame>
        <p:nvGraphicFramePr>
          <p:cNvPr id="86" name="Google Shape;86;p16"/>
          <p:cNvGraphicFramePr/>
          <p:nvPr>
            <p:extLst>
              <p:ext uri="{D42A27DB-BD31-4B8C-83A1-F6EECF244321}">
                <p14:modId xmlns:p14="http://schemas.microsoft.com/office/powerpoint/2010/main" val="3728331108"/>
              </p:ext>
            </p:extLst>
          </p:nvPr>
        </p:nvGraphicFramePr>
        <p:xfrm>
          <a:off x="952500" y="1619250"/>
          <a:ext cx="7239000" cy="3072294"/>
        </p:xfrm>
        <a:graphic>
          <a:graphicData uri="http://schemas.openxmlformats.org/drawingml/2006/table">
            <a:tbl>
              <a:tblPr>
                <a:noFill/>
                <a:tableStyleId>{D5DB57FC-B0ED-484F-8F55-8A3D4EBD6C0B}</a:tableStyleId>
              </a:tblPr>
              <a:tblGrid>
                <a:gridCol w="1677825">
                  <a:extLst>
                    <a:ext uri="{9D8B030D-6E8A-4147-A177-3AD203B41FA5}">
                      <a16:colId xmlns:a16="http://schemas.microsoft.com/office/drawing/2014/main" val="20000"/>
                    </a:ext>
                  </a:extLst>
                </a:gridCol>
                <a:gridCol w="5561175">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endParaRPr sz="1800" dirty="0">
                        <a:highlight>
                          <a:srgbClr val="449C39"/>
                        </a:highlight>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just" rtl="0">
                        <a:lnSpc>
                          <a:spcPct val="115000"/>
                        </a:lnSpc>
                        <a:spcBef>
                          <a:spcPts val="0"/>
                        </a:spcBef>
                        <a:spcAft>
                          <a:spcPts val="0"/>
                        </a:spcAft>
                        <a:buClr>
                          <a:schemeClr val="dk1"/>
                        </a:buClr>
                        <a:buSzPts val="1100"/>
                        <a:buFont typeface="Arial"/>
                        <a:buNone/>
                      </a:pPr>
                      <a:r>
                        <a:rPr lang="es" sz="1200" dirty="0">
                          <a:solidFill>
                            <a:schemeClr val="dk1"/>
                          </a:solidFill>
                          <a:latin typeface="Cambria"/>
                          <a:ea typeface="Cambria"/>
                          <a:cs typeface="Cambria"/>
                          <a:sym typeface="Cambria"/>
                        </a:rPr>
                        <a:t>Repositorio de audios gratuitos para ser reutilizados en la elaboración de nuevos contenidos multimedia. Recomendado para buscar audios y efectos de sonido con licencia Creative Commons.</a:t>
                      </a:r>
                      <a:endParaRPr sz="1200" dirty="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endParaRPr sz="1200" dirty="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dirty="0">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just" rtl="0">
                        <a:lnSpc>
                          <a:spcPct val="115000"/>
                        </a:lnSpc>
                        <a:spcBef>
                          <a:spcPts val="0"/>
                        </a:spcBef>
                        <a:spcAft>
                          <a:spcPts val="0"/>
                        </a:spcAft>
                        <a:buClr>
                          <a:schemeClr val="dk1"/>
                        </a:buClr>
                        <a:buSzPts val="1100"/>
                        <a:buFont typeface="Arial"/>
                        <a:buNone/>
                      </a:pPr>
                      <a:r>
                        <a:rPr lang="es" sz="1200" dirty="0">
                          <a:solidFill>
                            <a:schemeClr val="dk1"/>
                          </a:solidFill>
                          <a:latin typeface="Cambria"/>
                          <a:ea typeface="Cambria"/>
                          <a:cs typeface="Cambria"/>
                          <a:sym typeface="Cambria"/>
                        </a:rPr>
                        <a:t>Repositorio de músicas de diferentes formatos y estilos. Recomendable para encontrar una música de fondo en la elaboración de videos.</a:t>
                      </a:r>
                      <a:endParaRPr sz="1200" dirty="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endParaRPr sz="1200" dirty="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endParaRPr dirty="0">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tc>
                  <a:txBody>
                    <a:bodyPr/>
                    <a:lstStyle/>
                    <a:p>
                      <a:pPr marL="0" lvl="0" indent="0" algn="just" rtl="0">
                        <a:lnSpc>
                          <a:spcPct val="115000"/>
                        </a:lnSpc>
                        <a:spcBef>
                          <a:spcPts val="0"/>
                        </a:spcBef>
                        <a:spcAft>
                          <a:spcPts val="0"/>
                        </a:spcAft>
                        <a:buClr>
                          <a:schemeClr val="dk1"/>
                        </a:buClr>
                        <a:buSzPts val="1100"/>
                        <a:buFont typeface="Arial"/>
                        <a:buNone/>
                      </a:pPr>
                      <a:r>
                        <a:rPr lang="es" sz="1200" dirty="0">
                          <a:solidFill>
                            <a:schemeClr val="dk1"/>
                          </a:solidFill>
                          <a:latin typeface="Cambria"/>
                          <a:ea typeface="Cambria"/>
                          <a:cs typeface="Cambria"/>
                          <a:sym typeface="Cambria"/>
                        </a:rPr>
                        <a:t>Repositorio de imágenes libres de derechos para utilizar en la creación de nuevo contenido. Recomendado para encontrar fotografías de alta calidad a modo de ilustrar presentaciones, páginas web u otro material multimedia.</a:t>
                      </a:r>
                      <a:endParaRPr sz="1200" dirty="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endParaRPr sz="1200" dirty="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endParaRPr sz="1200" dirty="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87" name="Google Shape;87;p16">
            <a:hlinkClick r:id="rId4"/>
          </p:cNvPr>
          <p:cNvSpPr txBox="1"/>
          <p:nvPr/>
        </p:nvSpPr>
        <p:spPr>
          <a:xfrm>
            <a:off x="618767" y="1612375"/>
            <a:ext cx="1686208"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b="1" dirty="0">
                <a:solidFill>
                  <a:srgbClr val="FFFFFF"/>
                </a:solidFill>
              </a:rPr>
              <a:t>FREESOUND</a:t>
            </a:r>
            <a:endParaRPr sz="1800" b="1" dirty="0">
              <a:solidFill>
                <a:srgbClr val="FFFFFF"/>
              </a:solidFill>
              <a:highlight>
                <a:srgbClr val="449C39"/>
              </a:highlight>
            </a:endParaRPr>
          </a:p>
        </p:txBody>
      </p:sp>
      <p:sp>
        <p:nvSpPr>
          <p:cNvPr id="88" name="Google Shape;88;p16">
            <a:hlinkClick r:id="rId5"/>
          </p:cNvPr>
          <p:cNvSpPr txBox="1"/>
          <p:nvPr/>
        </p:nvSpPr>
        <p:spPr>
          <a:xfrm>
            <a:off x="618767" y="3418670"/>
            <a:ext cx="1686208"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b="1">
                <a:solidFill>
                  <a:srgbClr val="FFFFFF"/>
                </a:solidFill>
              </a:rPr>
              <a:t>PEXELS</a:t>
            </a:r>
            <a:endParaRPr sz="1800" b="1">
              <a:solidFill>
                <a:srgbClr val="FFFFFF"/>
              </a:solidFill>
              <a:highlight>
                <a:srgbClr val="449C39"/>
              </a:highlight>
            </a:endParaRPr>
          </a:p>
        </p:txBody>
      </p:sp>
      <p:sp>
        <p:nvSpPr>
          <p:cNvPr id="89" name="Google Shape;89;p16">
            <a:hlinkClick r:id="rId6"/>
          </p:cNvPr>
          <p:cNvSpPr txBox="1"/>
          <p:nvPr/>
        </p:nvSpPr>
        <p:spPr>
          <a:xfrm>
            <a:off x="618767" y="2627048"/>
            <a:ext cx="1686208"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b="1" dirty="0">
                <a:solidFill>
                  <a:srgbClr val="FFFFFF"/>
                </a:solidFill>
              </a:rPr>
              <a:t>JAMENDO</a:t>
            </a:r>
            <a:endParaRPr sz="1800" b="1" dirty="0">
              <a:solidFill>
                <a:srgbClr val="FFFFFF"/>
              </a:solidFill>
              <a:highlight>
                <a:srgbClr val="449C39"/>
              </a:highlight>
            </a:endParaRPr>
          </a:p>
        </p:txBody>
      </p:sp>
      <p:sp>
        <p:nvSpPr>
          <p:cNvPr id="5" name="CuadroTexto 4"/>
          <p:cNvSpPr txBox="1"/>
          <p:nvPr/>
        </p:nvSpPr>
        <p:spPr>
          <a:xfrm>
            <a:off x="6733032" y="1126994"/>
            <a:ext cx="1013791" cy="169277"/>
          </a:xfrm>
          <a:prstGeom prst="rect">
            <a:avLst/>
          </a:prstGeom>
          <a:noFill/>
        </p:spPr>
        <p:txBody>
          <a:bodyPr wrap="square" rtlCol="0">
            <a:spAutoFit/>
          </a:bodyPr>
          <a:lstStyle/>
          <a:p>
            <a:r>
              <a:rPr lang="es-ES" sz="500" dirty="0" smtClean="0">
                <a:solidFill>
                  <a:schemeClr val="tx2">
                    <a:lumMod val="75000"/>
                  </a:schemeClr>
                </a:solidFill>
              </a:rPr>
              <a:t>Diseñado por </a:t>
            </a:r>
            <a:r>
              <a:rPr lang="es-ES" sz="500" dirty="0" err="1" smtClean="0">
                <a:solidFill>
                  <a:schemeClr val="tx2">
                    <a:lumMod val="75000"/>
                  </a:schemeClr>
                </a:solidFill>
              </a:rPr>
              <a:t>kjpargeter</a:t>
            </a:r>
            <a:endParaRPr lang="es-ES" sz="500"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7"/>
          <p:cNvSpPr/>
          <p:nvPr/>
        </p:nvSpPr>
        <p:spPr>
          <a:xfrm>
            <a:off x="0" y="-1300"/>
            <a:ext cx="4508100" cy="11490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6" name="Google Shape;96;p17"/>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17"/>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a:solidFill>
                  <a:srgbClr val="FFFFFF"/>
                </a:solidFill>
                <a:latin typeface="Cambria"/>
                <a:ea typeface="Cambria"/>
                <a:cs typeface="Cambria"/>
                <a:sym typeface="Cambria"/>
              </a:rPr>
              <a:t>El conjunto de datos sobre una persona u organización,  accesibles de forma pública través de Internet. </a:t>
            </a:r>
            <a:endParaRPr sz="1200" b="1" i="0" u="none" strike="noStrike" cap="none">
              <a:solidFill>
                <a:srgbClr val="FFFFFF"/>
              </a:solidFill>
              <a:latin typeface="Cambria"/>
              <a:ea typeface="Cambria"/>
              <a:cs typeface="Cambria"/>
              <a:sym typeface="Cambria"/>
            </a:endParaRPr>
          </a:p>
        </p:txBody>
      </p:sp>
      <p:sp>
        <p:nvSpPr>
          <p:cNvPr id="98" name="Google Shape;98;p17"/>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dirty="0">
                <a:solidFill>
                  <a:srgbClr val="FFFFFF"/>
                </a:solidFill>
                <a:latin typeface="Cambria"/>
                <a:ea typeface="Cambria"/>
                <a:cs typeface="Cambria"/>
                <a:sym typeface="Cambria"/>
              </a:rPr>
              <a:t>Es u</a:t>
            </a:r>
            <a:r>
              <a:rPr lang="es" sz="1200" i="0" u="none" strike="noStrike" cap="none" dirty="0">
                <a:solidFill>
                  <a:srgbClr val="FFFFFF"/>
                </a:solidFill>
                <a:latin typeface="Cambria"/>
                <a:ea typeface="Cambria"/>
                <a:cs typeface="Cambria"/>
                <a:sym typeface="Cambria"/>
              </a:rPr>
              <a:t>na </a:t>
            </a:r>
            <a:r>
              <a:rPr lang="es" sz="1200" i="0" u="none" strike="noStrike" cap="none" dirty="0" smtClean="0">
                <a:solidFill>
                  <a:srgbClr val="FFFFFF"/>
                </a:solidFill>
                <a:latin typeface="Cambria"/>
                <a:ea typeface="Cambria"/>
                <a:cs typeface="Cambria"/>
                <a:sym typeface="Cambria"/>
              </a:rPr>
              <a:t>identidad  </a:t>
            </a:r>
            <a:r>
              <a:rPr lang="es" sz="1200" i="0" u="none" strike="noStrike" cap="none" dirty="0">
                <a:solidFill>
                  <a:srgbClr val="FFFFFF"/>
                </a:solidFill>
                <a:latin typeface="Cambria"/>
                <a:ea typeface="Cambria"/>
                <a:cs typeface="Cambria"/>
                <a:sym typeface="Cambria"/>
              </a:rPr>
              <a:t>fragmentada y múltiple,</a:t>
            </a:r>
            <a:r>
              <a:rPr lang="es" sz="1200" dirty="0">
                <a:solidFill>
                  <a:srgbClr val="FFFFFF"/>
                </a:solidFill>
                <a:latin typeface="Cambria"/>
                <a:ea typeface="Cambria"/>
                <a:cs typeface="Cambria"/>
                <a:sym typeface="Cambria"/>
              </a:rPr>
              <a:t> compuesta por</a:t>
            </a:r>
            <a:r>
              <a:rPr lang="es" sz="1200" i="0" u="none" strike="noStrike" cap="none" dirty="0">
                <a:solidFill>
                  <a:srgbClr val="FFFFFF"/>
                </a:solidFill>
                <a:latin typeface="Cambria"/>
                <a:ea typeface="Cambria"/>
                <a:cs typeface="Cambria"/>
                <a:sym typeface="Cambria"/>
              </a:rPr>
              <a:t> diferentes perfiles según el entorno </a:t>
            </a:r>
            <a:r>
              <a:rPr lang="es" sz="1200" dirty="0">
                <a:solidFill>
                  <a:srgbClr val="FFFFFF"/>
                </a:solidFill>
                <a:latin typeface="Cambria"/>
                <a:ea typeface="Cambria"/>
                <a:cs typeface="Cambria"/>
                <a:sym typeface="Cambria"/>
              </a:rPr>
              <a:t>o contexto en que se construya.</a:t>
            </a:r>
            <a:endParaRPr sz="1200" b="1" i="0" u="none" strike="noStrike" cap="none" dirty="0">
              <a:solidFill>
                <a:srgbClr val="FFFFFF"/>
              </a:solidFill>
              <a:latin typeface="Cambria"/>
              <a:ea typeface="Cambria"/>
              <a:cs typeface="Cambria"/>
              <a:sym typeface="Cambria"/>
            </a:endParaRPr>
          </a:p>
        </p:txBody>
      </p:sp>
      <p:graphicFrame>
        <p:nvGraphicFramePr>
          <p:cNvPr id="99" name="Google Shape;99;p17"/>
          <p:cNvGraphicFramePr/>
          <p:nvPr/>
        </p:nvGraphicFramePr>
        <p:xfrm>
          <a:off x="952500" y="1619250"/>
          <a:ext cx="7239000" cy="2048196"/>
        </p:xfrm>
        <a:graphic>
          <a:graphicData uri="http://schemas.openxmlformats.org/drawingml/2006/table">
            <a:tbl>
              <a:tblPr>
                <a:noFill/>
                <a:tableStyleId>{D5DB57FC-B0ED-484F-8F55-8A3D4EBD6C0B}</a:tableStyleId>
              </a:tblPr>
              <a:tblGrid>
                <a:gridCol w="1677825">
                  <a:extLst>
                    <a:ext uri="{9D8B030D-6E8A-4147-A177-3AD203B41FA5}">
                      <a16:colId xmlns:a16="http://schemas.microsoft.com/office/drawing/2014/main" val="20000"/>
                    </a:ext>
                  </a:extLst>
                </a:gridCol>
                <a:gridCol w="5561175">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endParaRPr sz="1800" dirty="0">
                        <a:highlight>
                          <a:srgbClr val="449C39"/>
                        </a:highlight>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l" rtl="0">
                        <a:lnSpc>
                          <a:spcPct val="115000"/>
                        </a:lnSpc>
                        <a:spcBef>
                          <a:spcPts val="0"/>
                        </a:spcBef>
                        <a:spcAft>
                          <a:spcPts val="0"/>
                        </a:spcAft>
                        <a:buClr>
                          <a:schemeClr val="dk1"/>
                        </a:buClr>
                        <a:buSzPts val="1100"/>
                        <a:buFont typeface="Arial"/>
                        <a:buNone/>
                      </a:pPr>
                      <a:r>
                        <a:rPr lang="es" sz="1200">
                          <a:solidFill>
                            <a:schemeClr val="dk1"/>
                          </a:solidFill>
                          <a:latin typeface="Cambria"/>
                          <a:ea typeface="Cambria"/>
                          <a:cs typeface="Cambria"/>
                          <a:sym typeface="Cambria"/>
                        </a:rPr>
                        <a:t>Repositorio de iconos ilustrativos libres de derechos con posibilidad de una pequeña edición. Recomendado para encontrar imágenes en forma de icono para ilustrar de forma gráfica un concepto o una idea.</a:t>
                      </a:r>
                      <a:endParaRPr sz="1100">
                        <a:solidFill>
                          <a:schemeClr val="dk1"/>
                        </a:solidFill>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dirty="0">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tc>
                  <a:txBody>
                    <a:bodyPr/>
                    <a:lstStyle/>
                    <a:p>
                      <a:pPr marL="0" lvl="0" indent="0" algn="l" rtl="0">
                        <a:lnSpc>
                          <a:spcPct val="115000"/>
                        </a:lnSpc>
                        <a:spcBef>
                          <a:spcPts val="0"/>
                        </a:spcBef>
                        <a:spcAft>
                          <a:spcPts val="0"/>
                        </a:spcAft>
                        <a:buClr>
                          <a:schemeClr val="dk1"/>
                        </a:buClr>
                        <a:buSzPts val="1100"/>
                        <a:buFont typeface="Arial"/>
                        <a:buNone/>
                      </a:pPr>
                      <a:r>
                        <a:rPr lang="es" sz="1200">
                          <a:solidFill>
                            <a:schemeClr val="dk1"/>
                          </a:solidFill>
                          <a:latin typeface="Cambria"/>
                          <a:ea typeface="Cambria"/>
                          <a:cs typeface="Cambria"/>
                          <a:sym typeface="Cambria"/>
                        </a:rPr>
                        <a:t>Repositorio de vídeos libres de derechos con la posibilidad de descarga para ser reutilizados en la creación de otros contenidos digitales. Recomendado para encontrar y descargar vídeos de alta calidad a modo de footage.</a:t>
                      </a:r>
                      <a:endParaRPr sz="120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00" name="Google Shape;100;p17">
            <a:hlinkClick r:id="rId3"/>
          </p:cNvPr>
          <p:cNvSpPr txBox="1"/>
          <p:nvPr/>
        </p:nvSpPr>
        <p:spPr>
          <a:xfrm>
            <a:off x="956475" y="1619250"/>
            <a:ext cx="13485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b="1" dirty="0">
                <a:solidFill>
                  <a:srgbClr val="FFFFFF"/>
                </a:solidFill>
              </a:rPr>
              <a:t>FREEPIK</a:t>
            </a:r>
            <a:endParaRPr sz="1800" b="1" dirty="0">
              <a:solidFill>
                <a:srgbClr val="FFFFFF"/>
              </a:solidFill>
              <a:highlight>
                <a:srgbClr val="449C39"/>
              </a:highlight>
            </a:endParaRPr>
          </a:p>
        </p:txBody>
      </p:sp>
      <p:sp>
        <p:nvSpPr>
          <p:cNvPr id="101" name="Google Shape;101;p17">
            <a:hlinkClick r:id="rId4"/>
          </p:cNvPr>
          <p:cNvSpPr txBox="1"/>
          <p:nvPr/>
        </p:nvSpPr>
        <p:spPr>
          <a:xfrm>
            <a:off x="956475" y="2640300"/>
            <a:ext cx="13485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b="1">
                <a:solidFill>
                  <a:srgbClr val="FFFFFF"/>
                </a:solidFill>
              </a:rPr>
              <a:t>VIDEVO</a:t>
            </a:r>
            <a:endParaRPr sz="1800" b="1">
              <a:solidFill>
                <a:srgbClr val="FFFFFF"/>
              </a:solidFill>
              <a:highlight>
                <a:srgbClr val="449C39"/>
              </a:highlight>
            </a:endParaRPr>
          </a:p>
        </p:txBody>
      </p:sp>
      <p:sp>
        <p:nvSpPr>
          <p:cNvPr id="10" name="Google Shape;82;p16"/>
          <p:cNvSpPr txBox="1"/>
          <p:nvPr/>
        </p:nvSpPr>
        <p:spPr>
          <a:xfrm>
            <a:off x="680644" y="232250"/>
            <a:ext cx="3827456" cy="8112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400" b="1" dirty="0">
                <a:solidFill>
                  <a:srgbClr val="FFFFFF"/>
                </a:solidFill>
                <a:latin typeface="Franklin Gothic Medium" panose="020B0603020102020204" pitchFamily="34" charset="0"/>
                <a:ea typeface="Franklin Gothic"/>
                <a:cs typeface="Franklin Gothic"/>
                <a:sym typeface="Franklin Gothic"/>
              </a:rPr>
              <a:t>REPOSITORIOS DE AUDIOS, </a:t>
            </a:r>
            <a:endParaRPr sz="2400" b="1" dirty="0">
              <a:solidFill>
                <a:srgbClr val="FFFFFF"/>
              </a:solidFill>
              <a:latin typeface="Franklin Gothic Medium" panose="020B0603020102020204" pitchFamily="34" charset="0"/>
              <a:ea typeface="Franklin Gothic"/>
              <a:cs typeface="Franklin Gothic"/>
              <a:sym typeface="Franklin Gothic"/>
            </a:endParaRPr>
          </a:p>
          <a:p>
            <a:pPr marL="0" marR="0" lvl="0" indent="0" algn="r" rtl="0">
              <a:lnSpc>
                <a:spcPct val="100000"/>
              </a:lnSpc>
              <a:spcBef>
                <a:spcPts val="0"/>
              </a:spcBef>
              <a:spcAft>
                <a:spcPts val="0"/>
              </a:spcAft>
              <a:buClr>
                <a:srgbClr val="000000"/>
              </a:buClr>
              <a:buSzPts val="2900"/>
              <a:buFont typeface="Arial"/>
              <a:buNone/>
            </a:pPr>
            <a:r>
              <a:rPr lang="es" sz="2400" b="1" dirty="0">
                <a:solidFill>
                  <a:srgbClr val="FFFFFF"/>
                </a:solidFill>
                <a:latin typeface="Franklin Gothic Medium" panose="020B0603020102020204" pitchFamily="34" charset="0"/>
                <a:ea typeface="Franklin Gothic"/>
                <a:cs typeface="Franklin Gothic"/>
                <a:sym typeface="Franklin Gothic"/>
              </a:rPr>
              <a:t>IMÁGENES Y VíDEOS</a:t>
            </a:r>
            <a:endParaRPr sz="2400" b="1" i="0" u="none" strike="noStrike" cap="none" dirty="0">
              <a:solidFill>
                <a:srgbClr val="FFFFFF"/>
              </a:solidFill>
              <a:latin typeface="Franklin Gothic Medium" panose="020B0603020102020204" pitchFamily="34" charset="0"/>
              <a:ea typeface="Franklin Gothic"/>
              <a:cs typeface="Franklin Gothic"/>
              <a:sym typeface="Franklin Gothic"/>
            </a:endParaRPr>
          </a:p>
        </p:txBody>
      </p:sp>
      <p:pic>
        <p:nvPicPr>
          <p:cNvPr id="11" name="Imagen 10"/>
          <p:cNvPicPr>
            <a:picLocks noChangeAspect="1"/>
          </p:cNvPicPr>
          <p:nvPr/>
        </p:nvPicPr>
        <p:blipFill>
          <a:blip r:embed="rId5">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rot="1786004">
            <a:off x="-240688" y="2960826"/>
            <a:ext cx="5586723" cy="2265993"/>
          </a:xfrm>
          <a:prstGeom prst="rect">
            <a:avLst/>
          </a:prstGeom>
        </p:spPr>
      </p:pic>
      <p:sp>
        <p:nvSpPr>
          <p:cNvPr id="12" name="CuadroTexto 11"/>
          <p:cNvSpPr txBox="1"/>
          <p:nvPr/>
        </p:nvSpPr>
        <p:spPr>
          <a:xfrm>
            <a:off x="1739004" y="4560448"/>
            <a:ext cx="1013791" cy="169277"/>
          </a:xfrm>
          <a:prstGeom prst="rect">
            <a:avLst/>
          </a:prstGeom>
          <a:noFill/>
        </p:spPr>
        <p:txBody>
          <a:bodyPr wrap="square" rtlCol="0">
            <a:spAutoFit/>
          </a:bodyPr>
          <a:lstStyle/>
          <a:p>
            <a:r>
              <a:rPr lang="es-ES" sz="500" dirty="0" smtClean="0">
                <a:solidFill>
                  <a:schemeClr val="tx2">
                    <a:lumMod val="75000"/>
                  </a:schemeClr>
                </a:solidFill>
              </a:rPr>
              <a:t>Diseñado por </a:t>
            </a:r>
            <a:r>
              <a:rPr lang="es-ES" sz="500" dirty="0" err="1" smtClean="0">
                <a:solidFill>
                  <a:schemeClr val="tx2">
                    <a:lumMod val="75000"/>
                  </a:schemeClr>
                </a:solidFill>
              </a:rPr>
              <a:t>kjpargeter</a:t>
            </a:r>
            <a:endParaRPr lang="es-ES" sz="500" dirty="0">
              <a:solidFill>
                <a:schemeClr val="tx2">
                  <a:lumMod val="75000"/>
                </a:schemeClr>
              </a:solidFill>
            </a:endParaRPr>
          </a:p>
        </p:txBody>
      </p:sp>
      <p:pic>
        <p:nvPicPr>
          <p:cNvPr id="13" name="Imagen 12"/>
          <p:cNvPicPr>
            <a:picLocks noChangeAspect="1"/>
          </p:cNvPicPr>
          <p:nvPr/>
        </p:nvPicPr>
        <p:blipFill rotWithShape="1">
          <a:blip r:embed="rId6">
            <a:duotone>
              <a:schemeClr val="accent6">
                <a:shade val="45000"/>
                <a:satMod val="135000"/>
              </a:schemeClr>
              <a:prstClr val="white"/>
            </a:duotone>
            <a:extLst>
              <a:ext uri="{28A0092B-C50C-407E-A947-70E740481C1C}">
                <a14:useLocalDpi xmlns:a14="http://schemas.microsoft.com/office/drawing/2010/main" val="0"/>
              </a:ext>
            </a:extLst>
          </a:blip>
          <a:srcRect l="10219" t="24807" r="28095" b="24516"/>
          <a:stretch/>
        </p:blipFill>
        <p:spPr>
          <a:xfrm rot="839920">
            <a:off x="4120008" y="-559211"/>
            <a:ext cx="5640574" cy="1187536"/>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8"/>
          <p:cNvSpPr/>
          <p:nvPr/>
        </p:nvSpPr>
        <p:spPr>
          <a:xfrm>
            <a:off x="-17040" y="0"/>
            <a:ext cx="5538600" cy="11484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p18"/>
          <p:cNvSpPr txBox="1"/>
          <p:nvPr/>
        </p:nvSpPr>
        <p:spPr>
          <a:xfrm>
            <a:off x="1443789" y="210450"/>
            <a:ext cx="4077771" cy="862079"/>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400"/>
              <a:buFont typeface="Arial"/>
              <a:buNone/>
            </a:pPr>
            <a:r>
              <a:rPr lang="es" sz="2400" b="1" dirty="0">
                <a:solidFill>
                  <a:srgbClr val="FFFFFF"/>
                </a:solidFill>
                <a:latin typeface="Franklin Gothic Medium" panose="020B0603020102020204" pitchFamily="34" charset="0"/>
                <a:ea typeface="Franklin Gothic"/>
                <a:cs typeface="Franklin Gothic"/>
                <a:sym typeface="Franklin Gothic"/>
              </a:rPr>
              <a:t>ADECUAR EL FORMATO A LA FINALIDAD DEL DOCUMENTO</a:t>
            </a:r>
            <a:endParaRPr sz="2400" b="1" i="0" u="none" strike="noStrike" cap="none" dirty="0">
              <a:solidFill>
                <a:srgbClr val="FFFFFF"/>
              </a:solidFill>
              <a:latin typeface="Franklin Gothic Medium" panose="020B0603020102020204" pitchFamily="34" charset="0"/>
              <a:ea typeface="Franklin Gothic"/>
              <a:cs typeface="Franklin Gothic"/>
              <a:sym typeface="Franklin Gothic"/>
            </a:endParaRPr>
          </a:p>
        </p:txBody>
      </p:sp>
      <p:sp>
        <p:nvSpPr>
          <p:cNvPr id="108" name="Google Shape;108;p18"/>
          <p:cNvSpPr txBox="1"/>
          <p:nvPr/>
        </p:nvSpPr>
        <p:spPr>
          <a:xfrm>
            <a:off x="0" y="3643475"/>
            <a:ext cx="9144000" cy="1148400"/>
          </a:xfrm>
          <a:prstGeom prst="rect">
            <a:avLst/>
          </a:prstGeom>
          <a:solidFill>
            <a:srgbClr val="449C39"/>
          </a:solidFill>
          <a:ln>
            <a:noFill/>
          </a:ln>
        </p:spPr>
        <p:txBody>
          <a:bodyPr spcFirstLastPara="1" wrap="square" lIns="91425" tIns="91425" rIns="91425" bIns="91425" anchor="t" anchorCtr="0">
            <a:noAutofit/>
          </a:bodyPr>
          <a:lstStyle/>
          <a:p>
            <a:pPr marL="72000" marR="72000" lvl="0" indent="0" algn="l" rtl="0">
              <a:lnSpc>
                <a:spcPct val="115000"/>
              </a:lnSpc>
              <a:spcBef>
                <a:spcPts val="0"/>
              </a:spcBef>
              <a:spcAft>
                <a:spcPts val="0"/>
              </a:spcAft>
              <a:buClr>
                <a:srgbClr val="000000"/>
              </a:buClr>
              <a:buSzPts val="1800"/>
              <a:buFont typeface="Arial"/>
              <a:buNone/>
            </a:pPr>
            <a:endParaRPr sz="1800" dirty="0">
              <a:solidFill>
                <a:srgbClr val="FFFFFF"/>
              </a:solidFill>
              <a:latin typeface="Franklin Gothic Medium" panose="020B0603020102020204" pitchFamily="34" charset="0"/>
              <a:ea typeface="Franklin Gothic"/>
              <a:cs typeface="Franklin Gothic"/>
              <a:sym typeface="Franklin Gothic"/>
            </a:endParaRPr>
          </a:p>
        </p:txBody>
      </p:sp>
      <p:sp>
        <p:nvSpPr>
          <p:cNvPr id="111" name="Google Shape;111;p18"/>
          <p:cNvSpPr txBox="1"/>
          <p:nvPr/>
        </p:nvSpPr>
        <p:spPr>
          <a:xfrm>
            <a:off x="584391" y="1344599"/>
            <a:ext cx="4963083" cy="937963"/>
          </a:xfrm>
          <a:prstGeom prst="rect">
            <a:avLst/>
          </a:prstGeom>
          <a:noFill/>
          <a:ln>
            <a:noFill/>
          </a:ln>
        </p:spPr>
        <p:txBody>
          <a:bodyPr spcFirstLastPara="1" wrap="square" lIns="91425" tIns="91425" rIns="91425" bIns="91425" anchor="t" anchorCtr="0">
            <a:noAutofit/>
          </a:bodyPr>
          <a:lstStyle/>
          <a:p>
            <a:pPr marL="0" lvl="0" indent="0" algn="just" rtl="0">
              <a:lnSpc>
                <a:spcPct val="115000"/>
              </a:lnSpc>
              <a:spcBef>
                <a:spcPts val="0"/>
              </a:spcBef>
              <a:spcAft>
                <a:spcPts val="0"/>
              </a:spcAft>
              <a:buClr>
                <a:schemeClr val="dk1"/>
              </a:buClr>
              <a:buSzPts val="1100"/>
              <a:buFont typeface="Arial"/>
              <a:buNone/>
            </a:pPr>
            <a:r>
              <a:rPr lang="es" dirty="0">
                <a:solidFill>
                  <a:schemeClr val="dk1"/>
                </a:solidFill>
                <a:latin typeface="Franklin Gothic Medium" panose="020B0603020102020204" pitchFamily="34" charset="0"/>
                <a:ea typeface="Franklin Gothic"/>
                <a:cs typeface="Franklin Gothic"/>
                <a:sym typeface="Franklin Gothic"/>
              </a:rPr>
              <a:t>Antes de crear el material es importante realizar la tarea de identificar quienes son los destinatarios, según cada tipología, el formato y la finalidad serán diferentes</a:t>
            </a:r>
            <a:r>
              <a:rPr lang="es" dirty="0" smtClean="0">
                <a:solidFill>
                  <a:schemeClr val="dk1"/>
                </a:solidFill>
                <a:latin typeface="Franklin Gothic Medium" panose="020B0603020102020204" pitchFamily="34" charset="0"/>
                <a:ea typeface="Franklin Gothic"/>
                <a:cs typeface="Franklin Gothic"/>
                <a:sym typeface="Franklin Gothic"/>
              </a:rPr>
              <a:t>.</a:t>
            </a:r>
            <a:endParaRPr dirty="0">
              <a:solidFill>
                <a:schemeClr val="dk1"/>
              </a:solidFill>
              <a:latin typeface="Franklin Gothic Medium" panose="020B0603020102020204" pitchFamily="34" charset="0"/>
              <a:ea typeface="Franklin Gothic"/>
              <a:cs typeface="Franklin Gothic"/>
              <a:sym typeface="Franklin Gothic"/>
            </a:endParaRPr>
          </a:p>
        </p:txBody>
      </p:sp>
      <p:sp>
        <p:nvSpPr>
          <p:cNvPr id="2" name="CuadroTexto 1"/>
          <p:cNvSpPr txBox="1"/>
          <p:nvPr/>
        </p:nvSpPr>
        <p:spPr>
          <a:xfrm>
            <a:off x="797521" y="3756010"/>
            <a:ext cx="7548957" cy="923330"/>
          </a:xfrm>
          <a:prstGeom prst="rect">
            <a:avLst/>
          </a:prstGeom>
          <a:noFill/>
        </p:spPr>
        <p:txBody>
          <a:bodyPr wrap="square" rtlCol="0">
            <a:spAutoFit/>
          </a:bodyPr>
          <a:lstStyle/>
          <a:p>
            <a:pPr algn="just"/>
            <a:r>
              <a:rPr lang="es-ES" sz="1800" dirty="0">
                <a:solidFill>
                  <a:srgbClr val="FFFFFF"/>
                </a:solidFill>
                <a:latin typeface="Franklin Gothic Medium" panose="020B0603020102020204" pitchFamily="34" charset="0"/>
                <a:ea typeface="Franklin Gothic"/>
                <a:cs typeface="Franklin Gothic"/>
                <a:sym typeface="Franklin Gothic"/>
              </a:rPr>
              <a:t>Hay que ser cuidadoso y seleccionar el contenido digital adecuado para la realización del trabajo, la inclusión de material fuera del hilo argumental de la presentación puede derivar en un collage sin sentido</a:t>
            </a:r>
            <a:r>
              <a:rPr lang="es-ES" sz="1800" dirty="0" smtClean="0">
                <a:solidFill>
                  <a:srgbClr val="FFFFFF"/>
                </a:solidFill>
                <a:latin typeface="Franklin Gothic Medium" panose="020B0603020102020204" pitchFamily="34" charset="0"/>
                <a:ea typeface="Franklin Gothic"/>
                <a:cs typeface="Franklin Gothic"/>
                <a:sym typeface="Franklin Gothic"/>
              </a:rPr>
              <a:t>.</a:t>
            </a:r>
            <a:endParaRPr lang="eu-ES" sz="1800" dirty="0"/>
          </a:p>
        </p:txBody>
      </p:sp>
      <p:grpSp>
        <p:nvGrpSpPr>
          <p:cNvPr id="4" name="Grupo 3"/>
          <p:cNvGrpSpPr/>
          <p:nvPr/>
        </p:nvGrpSpPr>
        <p:grpSpPr>
          <a:xfrm>
            <a:off x="6407676" y="275251"/>
            <a:ext cx="1746298" cy="1746298"/>
            <a:chOff x="6600181" y="797523"/>
            <a:chExt cx="1746298" cy="1746298"/>
          </a:xfrm>
        </p:grpSpPr>
        <p:sp>
          <p:nvSpPr>
            <p:cNvPr id="3" name="Elipse 2"/>
            <p:cNvSpPr/>
            <p:nvPr/>
          </p:nvSpPr>
          <p:spPr>
            <a:xfrm>
              <a:off x="6600181" y="797523"/>
              <a:ext cx="1746298" cy="1746298"/>
            </a:xfrm>
            <a:prstGeom prst="ellipse">
              <a:avLst/>
            </a:prstGeom>
            <a:solidFill>
              <a:srgbClr val="65C1B0"/>
            </a:solidFill>
            <a:ln>
              <a:solidFill>
                <a:srgbClr val="65C1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u-ES"/>
            </a:p>
          </p:txBody>
        </p:sp>
        <p:sp>
          <p:nvSpPr>
            <p:cNvPr id="110" name="Google Shape;110;p18"/>
            <p:cNvSpPr txBox="1"/>
            <p:nvPr/>
          </p:nvSpPr>
          <p:spPr>
            <a:xfrm>
              <a:off x="6629278" y="1148400"/>
              <a:ext cx="1717200" cy="1074177"/>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None/>
              </a:pPr>
              <a:r>
                <a:rPr lang="es" dirty="0">
                  <a:solidFill>
                    <a:schemeClr val="bg1"/>
                  </a:solidFill>
                  <a:latin typeface="Franklin Gothic Medium" panose="020B0603020102020204" pitchFamily="34" charset="0"/>
                  <a:ea typeface="Franklin Gothic"/>
                  <a:cs typeface="Franklin Gothic"/>
                  <a:sym typeface="Franklin Gothic"/>
                </a:rPr>
                <a:t>Adecuar el formato a la finalidad del documento es una garantía de éxito</a:t>
              </a:r>
              <a:endParaRPr sz="1400" b="0" i="0" u="none" strike="noStrike" cap="none" dirty="0">
                <a:solidFill>
                  <a:schemeClr val="bg1"/>
                </a:solidFill>
                <a:sym typeface="Arial"/>
              </a:endParaRPr>
            </a:p>
          </p:txBody>
        </p:sp>
      </p:grpSp>
      <p:sp>
        <p:nvSpPr>
          <p:cNvPr id="5" name="CuadroTexto 4"/>
          <p:cNvSpPr txBox="1"/>
          <p:nvPr/>
        </p:nvSpPr>
        <p:spPr>
          <a:xfrm>
            <a:off x="584391" y="2433442"/>
            <a:ext cx="8092096" cy="738664"/>
          </a:xfrm>
          <a:prstGeom prst="rect">
            <a:avLst/>
          </a:prstGeom>
          <a:noFill/>
        </p:spPr>
        <p:txBody>
          <a:bodyPr wrap="square" rtlCol="0">
            <a:spAutoFit/>
          </a:bodyPr>
          <a:lstStyle/>
          <a:p>
            <a:r>
              <a:rPr lang="es-ES" dirty="0">
                <a:solidFill>
                  <a:schemeClr val="dk1"/>
                </a:solidFill>
                <a:latin typeface="Franklin Gothic Medium" panose="020B0603020102020204" pitchFamily="34" charset="0"/>
                <a:ea typeface="Franklin Gothic"/>
                <a:cs typeface="Franklin Gothic"/>
                <a:sym typeface="Franklin Gothic"/>
              </a:rPr>
              <a:t>No es lo mismo crear una presentación para los compañeros de clase que un artículo de opinión o un trabajo final de grado. La estructura, el lenguaje y la edición de contenido tienen que adaptarse a los requerimientos exigidos. </a:t>
            </a:r>
            <a:endParaRPr lang="es-ES" dirty="0">
              <a:latin typeface="Franklin Gothic Medium" panose="020B0603020102020204" pitchFamily="34" charset="0"/>
              <a:ea typeface="Franklin Gothic"/>
              <a:cs typeface="Franklin Gothic"/>
              <a:sym typeface="Franklin Gothic"/>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9"/>
          <p:cNvSpPr/>
          <p:nvPr/>
        </p:nvSpPr>
        <p:spPr>
          <a:xfrm>
            <a:off x="-4070" y="0"/>
            <a:ext cx="5538600" cy="11484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7" name="Google Shape;117;p19"/>
          <p:cNvSpPr txBox="1"/>
          <p:nvPr/>
        </p:nvSpPr>
        <p:spPr>
          <a:xfrm>
            <a:off x="650600" y="210450"/>
            <a:ext cx="4896900" cy="93795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400"/>
              <a:buFont typeface="Arial"/>
              <a:buNone/>
            </a:pPr>
            <a:r>
              <a:rPr lang="es" sz="2400" b="1" dirty="0">
                <a:solidFill>
                  <a:srgbClr val="FFFFFF"/>
                </a:solidFill>
                <a:latin typeface="Franklin Gothic Medium" panose="020B0603020102020204" pitchFamily="34" charset="0"/>
                <a:ea typeface="Franklin Gothic"/>
                <a:cs typeface="Franklin Gothic"/>
                <a:sym typeface="Franklin Gothic"/>
              </a:rPr>
              <a:t>UTILIZAR APLICACIONES EN LÍNEA PARA LA CREACIÓN DE TRABAJOS</a:t>
            </a:r>
            <a:endParaRPr sz="2400" b="1" i="0" u="none" strike="noStrike" cap="none" dirty="0">
              <a:solidFill>
                <a:srgbClr val="FFFFFF"/>
              </a:solidFill>
              <a:latin typeface="Franklin Gothic Medium" panose="020B0603020102020204" pitchFamily="34" charset="0"/>
              <a:ea typeface="Franklin Gothic"/>
              <a:cs typeface="Franklin Gothic"/>
              <a:sym typeface="Franklin Gothic"/>
            </a:endParaRPr>
          </a:p>
        </p:txBody>
      </p:sp>
      <p:sp>
        <p:nvSpPr>
          <p:cNvPr id="118" name="Google Shape;118;p19"/>
          <p:cNvSpPr txBox="1"/>
          <p:nvPr/>
        </p:nvSpPr>
        <p:spPr>
          <a:xfrm>
            <a:off x="5691963" y="2069070"/>
            <a:ext cx="3299537" cy="2703779"/>
          </a:xfrm>
          <a:prstGeom prst="rect">
            <a:avLst/>
          </a:prstGeom>
          <a:solidFill>
            <a:srgbClr val="449C39"/>
          </a:solidFill>
          <a:ln>
            <a:noFill/>
          </a:ln>
        </p:spPr>
        <p:txBody>
          <a:bodyPr spcFirstLastPara="1" wrap="square" lIns="91425" tIns="90000" rIns="91425" bIns="91425" anchor="t" anchorCtr="0">
            <a:noAutofit/>
          </a:bodyPr>
          <a:lstStyle/>
          <a:p>
            <a:pPr marL="288000" marR="360000" lvl="0" indent="0" algn="ctr" rtl="0">
              <a:lnSpc>
                <a:spcPct val="115000"/>
              </a:lnSpc>
              <a:spcBef>
                <a:spcPts val="0"/>
              </a:spcBef>
              <a:spcAft>
                <a:spcPts val="0"/>
              </a:spcAft>
              <a:buClr>
                <a:schemeClr val="dk1"/>
              </a:buClr>
              <a:buSzPts val="1100"/>
              <a:buFont typeface="Arial"/>
              <a:buNone/>
            </a:pPr>
            <a:r>
              <a:rPr lang="es" sz="1800" dirty="0">
                <a:solidFill>
                  <a:srgbClr val="FFFFFF"/>
                </a:solidFill>
                <a:latin typeface="Franklin Gothic Medium" panose="020B0603020102020204" pitchFamily="34" charset="0"/>
                <a:ea typeface="Franklin Gothic"/>
                <a:cs typeface="Franklin Gothic"/>
                <a:sym typeface="Franklin Gothic"/>
              </a:rPr>
              <a:t>Muestra interés en el diseño y presentación del trabajo, aunque el contenido sea correcto una visualización atractiva y llamativa atrae la atención </a:t>
            </a:r>
            <a:r>
              <a:rPr lang="es" sz="1800" dirty="0" smtClean="0">
                <a:solidFill>
                  <a:srgbClr val="FFFFFF"/>
                </a:solidFill>
                <a:latin typeface="Franklin Gothic Medium" panose="020B0603020102020204" pitchFamily="34" charset="0"/>
                <a:ea typeface="Franklin Gothic"/>
                <a:cs typeface="Franklin Gothic"/>
                <a:sym typeface="Franklin Gothic"/>
              </a:rPr>
              <a:t>y </a:t>
            </a:r>
            <a:r>
              <a:rPr lang="es" sz="1800" dirty="0">
                <a:solidFill>
                  <a:srgbClr val="FFFFFF"/>
                </a:solidFill>
                <a:latin typeface="Franklin Gothic Medium" panose="020B0603020102020204" pitchFamily="34" charset="0"/>
                <a:ea typeface="Franklin Gothic"/>
                <a:cs typeface="Franklin Gothic"/>
                <a:sym typeface="Franklin Gothic"/>
              </a:rPr>
              <a:t>hace subir </a:t>
            </a:r>
            <a:r>
              <a:rPr lang="es" sz="1800" dirty="0" smtClean="0">
                <a:solidFill>
                  <a:srgbClr val="FFFFFF"/>
                </a:solidFill>
                <a:latin typeface="Franklin Gothic Medium" panose="020B0603020102020204" pitchFamily="34" charset="0"/>
                <a:ea typeface="Franklin Gothic"/>
                <a:cs typeface="Franklin Gothic"/>
                <a:sym typeface="Franklin Gothic"/>
              </a:rPr>
              <a:t>la </a:t>
            </a:r>
            <a:r>
              <a:rPr lang="es" sz="1800" dirty="0">
                <a:solidFill>
                  <a:srgbClr val="FFFFFF"/>
                </a:solidFill>
                <a:latin typeface="Franklin Gothic Medium" panose="020B0603020102020204" pitchFamily="34" charset="0"/>
                <a:ea typeface="Franklin Gothic"/>
                <a:cs typeface="Franklin Gothic"/>
                <a:sym typeface="Franklin Gothic"/>
              </a:rPr>
              <a:t>valoración.</a:t>
            </a:r>
            <a:endParaRPr sz="1800" dirty="0">
              <a:solidFill>
                <a:srgbClr val="FFFFFF"/>
              </a:solidFill>
              <a:latin typeface="Franklin Gothic Medium" panose="020B0603020102020204" pitchFamily="34" charset="0"/>
              <a:ea typeface="Franklin Gothic"/>
              <a:cs typeface="Franklin Gothic"/>
              <a:sym typeface="Franklin Gothic"/>
            </a:endParaRPr>
          </a:p>
          <a:p>
            <a:pPr marL="72000" marR="72000" lvl="0" indent="0" algn="ctr" rtl="0">
              <a:lnSpc>
                <a:spcPct val="115000"/>
              </a:lnSpc>
              <a:spcBef>
                <a:spcPts val="0"/>
              </a:spcBef>
              <a:spcAft>
                <a:spcPts val="0"/>
              </a:spcAft>
              <a:buClr>
                <a:srgbClr val="000000"/>
              </a:buClr>
              <a:buSzPts val="1800"/>
              <a:buFont typeface="Arial"/>
              <a:buNone/>
            </a:pPr>
            <a:endParaRPr sz="1800" dirty="0">
              <a:solidFill>
                <a:srgbClr val="FFFFFF"/>
              </a:solidFill>
              <a:latin typeface="Franklin Gothic Medium" panose="020B0603020102020204" pitchFamily="34" charset="0"/>
              <a:ea typeface="Franklin Gothic"/>
              <a:cs typeface="Franklin Gothic"/>
              <a:sym typeface="Franklin Gothic"/>
            </a:endParaRPr>
          </a:p>
        </p:txBody>
      </p:sp>
      <p:sp>
        <p:nvSpPr>
          <p:cNvPr id="119" name="Google Shape;119;p19"/>
          <p:cNvSpPr txBox="1"/>
          <p:nvPr/>
        </p:nvSpPr>
        <p:spPr>
          <a:xfrm>
            <a:off x="119700" y="1446029"/>
            <a:ext cx="5270100" cy="3435354"/>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s" sz="1600" dirty="0">
                <a:solidFill>
                  <a:schemeClr val="dk1"/>
                </a:solidFill>
                <a:latin typeface="Cambria"/>
                <a:ea typeface="Cambria"/>
                <a:cs typeface="Cambria"/>
                <a:sym typeface="Cambria"/>
              </a:rPr>
              <a:t>Aunque no tengas instalados los mejores programas de edición en tu ordenador, tienes que ser consciente que en Internet existen muchos programas en línea para la edición de contenido digital.</a:t>
            </a:r>
            <a:endParaRPr sz="1600" dirty="0">
              <a:solidFill>
                <a:schemeClr val="dk1"/>
              </a:solidFill>
              <a:latin typeface="Cambria"/>
              <a:ea typeface="Cambria"/>
              <a:cs typeface="Cambria"/>
              <a:sym typeface="Cambria"/>
            </a:endParaRPr>
          </a:p>
          <a:p>
            <a:pPr marL="0" lvl="0" indent="0" algn="ctr" rtl="0">
              <a:lnSpc>
                <a:spcPct val="115000"/>
              </a:lnSpc>
              <a:spcBef>
                <a:spcPts val="0"/>
              </a:spcBef>
              <a:spcAft>
                <a:spcPts val="0"/>
              </a:spcAft>
              <a:buNone/>
            </a:pPr>
            <a:endParaRPr sz="1600" dirty="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r>
              <a:rPr lang="es" sz="1600" dirty="0">
                <a:solidFill>
                  <a:schemeClr val="dk1"/>
                </a:solidFill>
                <a:latin typeface="Cambria"/>
                <a:ea typeface="Cambria"/>
                <a:cs typeface="Cambria"/>
                <a:sym typeface="Cambria"/>
              </a:rPr>
              <a:t>Muchos de estos programas te pedirán crear un usuario a fin de utilizar sus servicios, algunos de ellos ya disponen de un repositorio de imágenes y vídeos para ser reutilizados en la creación de tu nuevo material, </a:t>
            </a:r>
            <a:r>
              <a:rPr lang="es" sz="1600" b="1" dirty="0">
                <a:solidFill>
                  <a:schemeClr val="dk1"/>
                </a:solidFill>
                <a:latin typeface="Cambria"/>
                <a:ea typeface="Cambria"/>
                <a:cs typeface="Cambria"/>
                <a:sym typeface="Cambria"/>
              </a:rPr>
              <a:t>¡aprovéchalos!</a:t>
            </a:r>
            <a:endParaRPr sz="1600" b="1" dirty="0">
              <a:solidFill>
                <a:schemeClr val="dk1"/>
              </a:solidFill>
              <a:latin typeface="Cambria"/>
              <a:ea typeface="Cambria"/>
              <a:cs typeface="Cambria"/>
              <a:sym typeface="Cambria"/>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0"/>
          <p:cNvSpPr/>
          <p:nvPr/>
        </p:nvSpPr>
        <p:spPr>
          <a:xfrm>
            <a:off x="-4070" y="0"/>
            <a:ext cx="4227000" cy="11484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5" name="Google Shape;125;p20"/>
          <p:cNvSpPr txBox="1"/>
          <p:nvPr/>
        </p:nvSpPr>
        <p:spPr>
          <a:xfrm>
            <a:off x="181583" y="210450"/>
            <a:ext cx="4054317" cy="93795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400"/>
              <a:buFont typeface="Arial"/>
              <a:buNone/>
            </a:pPr>
            <a:r>
              <a:rPr lang="es" sz="2400" b="1" dirty="0" smtClean="0">
                <a:solidFill>
                  <a:srgbClr val="FFFFFF"/>
                </a:solidFill>
                <a:latin typeface="Franklin Gothic Medium" panose="020B0603020102020204" pitchFamily="34" charset="0"/>
                <a:ea typeface="Franklin Gothic"/>
                <a:cs typeface="Franklin Gothic"/>
                <a:sym typeface="Franklin Gothic"/>
              </a:rPr>
              <a:t>ATRIBUIR Y REFERENCIAR  </a:t>
            </a:r>
            <a:r>
              <a:rPr lang="es" sz="2400" b="1" dirty="0">
                <a:solidFill>
                  <a:srgbClr val="FFFFFF"/>
                </a:solidFill>
                <a:latin typeface="Franklin Gothic Medium" panose="020B0603020102020204" pitchFamily="34" charset="0"/>
                <a:ea typeface="Franklin Gothic"/>
                <a:cs typeface="Franklin Gothic"/>
                <a:sym typeface="Franklin Gothic"/>
              </a:rPr>
              <a:t>LOS RECURSOS UTILIZADOS</a:t>
            </a:r>
            <a:endParaRPr sz="2400" b="1" i="0" u="none" strike="noStrike" cap="none" dirty="0">
              <a:solidFill>
                <a:srgbClr val="FFFFFF"/>
              </a:solidFill>
              <a:latin typeface="Franklin Gothic Medium" panose="020B0603020102020204" pitchFamily="34" charset="0"/>
              <a:ea typeface="Franklin Gothic"/>
              <a:cs typeface="Franklin Gothic"/>
              <a:sym typeface="Franklin Gothic"/>
            </a:endParaRPr>
          </a:p>
        </p:txBody>
      </p:sp>
      <p:sp>
        <p:nvSpPr>
          <p:cNvPr id="126" name="Google Shape;126;p20"/>
          <p:cNvSpPr txBox="1"/>
          <p:nvPr/>
        </p:nvSpPr>
        <p:spPr>
          <a:xfrm>
            <a:off x="2926850" y="3682500"/>
            <a:ext cx="5988000" cy="1277700"/>
          </a:xfrm>
          <a:prstGeom prst="rect">
            <a:avLst/>
          </a:prstGeom>
          <a:noFill/>
          <a:ln w="38100" cap="flat" cmpd="sng">
            <a:solidFill>
              <a:srgbClr val="65C1B0"/>
            </a:solidFill>
            <a:prstDash val="solid"/>
            <a:round/>
            <a:headEnd type="none" w="sm" len="sm"/>
            <a:tailEnd type="none" w="sm" len="sm"/>
          </a:ln>
        </p:spPr>
        <p:txBody>
          <a:bodyPr spcFirstLastPara="1" wrap="square" lIns="91425" tIns="162000" rIns="91425" bIns="91425" anchor="t" anchorCtr="0">
            <a:noAutofit/>
          </a:bodyPr>
          <a:lstStyle/>
          <a:p>
            <a:pPr marL="288000" marR="360000" lvl="0" indent="0" algn="just" rtl="0">
              <a:lnSpc>
                <a:spcPct val="115000"/>
              </a:lnSpc>
              <a:spcBef>
                <a:spcPts val="0"/>
              </a:spcBef>
              <a:spcAft>
                <a:spcPts val="0"/>
              </a:spcAft>
              <a:buClr>
                <a:schemeClr val="dk1"/>
              </a:buClr>
              <a:buSzPts val="1100"/>
              <a:buFont typeface="Arial"/>
              <a:buNone/>
            </a:pPr>
            <a:r>
              <a:rPr lang="es" sz="1800" dirty="0">
                <a:solidFill>
                  <a:schemeClr val="tx1"/>
                </a:solidFill>
                <a:latin typeface="Franklin Gothic Medium" panose="020B0603020102020204" pitchFamily="34" charset="0"/>
                <a:ea typeface="Franklin Gothic"/>
                <a:cs typeface="Franklin Gothic"/>
                <a:sym typeface="Franklin Gothic"/>
              </a:rPr>
              <a:t>Antes de utilizar un material consulta si está sujeto a algún tipo de restricción y siempre cita y atribuye correctamente, darás más valor a tu trabajo. </a:t>
            </a:r>
            <a:endParaRPr sz="1800" dirty="0">
              <a:solidFill>
                <a:schemeClr val="tx1"/>
              </a:solidFill>
              <a:latin typeface="Franklin Gothic Medium" panose="020B0603020102020204" pitchFamily="34" charset="0"/>
              <a:ea typeface="Franklin Gothic"/>
              <a:cs typeface="Franklin Gothic"/>
              <a:sym typeface="Franklin Gothic"/>
            </a:endParaRPr>
          </a:p>
          <a:p>
            <a:pPr marL="72000" marR="72000" lvl="0" indent="0" algn="l" rtl="0">
              <a:lnSpc>
                <a:spcPct val="115000"/>
              </a:lnSpc>
              <a:spcBef>
                <a:spcPts val="0"/>
              </a:spcBef>
              <a:spcAft>
                <a:spcPts val="0"/>
              </a:spcAft>
              <a:buClr>
                <a:srgbClr val="000000"/>
              </a:buClr>
              <a:buSzPts val="1800"/>
              <a:buFont typeface="Arial"/>
              <a:buNone/>
            </a:pPr>
            <a:endParaRPr sz="1800" dirty="0">
              <a:solidFill>
                <a:schemeClr val="tx1"/>
              </a:solidFill>
              <a:latin typeface="Franklin Gothic Medium" panose="020B0603020102020204" pitchFamily="34" charset="0"/>
              <a:ea typeface="Franklin Gothic"/>
              <a:cs typeface="Franklin Gothic"/>
              <a:sym typeface="Franklin Gothic"/>
            </a:endParaRPr>
          </a:p>
        </p:txBody>
      </p:sp>
      <p:sp>
        <p:nvSpPr>
          <p:cNvPr id="127" name="Google Shape;127;p20"/>
          <p:cNvSpPr txBox="1"/>
          <p:nvPr/>
        </p:nvSpPr>
        <p:spPr>
          <a:xfrm>
            <a:off x="306300" y="1148399"/>
            <a:ext cx="8297400" cy="2381609"/>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s" sz="1600" dirty="0">
                <a:solidFill>
                  <a:schemeClr val="dk1"/>
                </a:solidFill>
                <a:latin typeface="Cambria"/>
                <a:ea typeface="Cambria"/>
                <a:cs typeface="Cambria"/>
                <a:sym typeface="Cambria"/>
              </a:rPr>
              <a:t>Recuerda, siempre que utilices recursos de terceros tienes la obligación de citarlos y atribuir su autoría. Además tienes que prestar mucha atención al uso que hagas de estos recursos, la mayoría tienen derechos de autor y no permiten su reutilización libremente.</a:t>
            </a:r>
            <a:endParaRPr sz="1600" dirty="0">
              <a:solidFill>
                <a:schemeClr val="dk1"/>
              </a:solidFill>
              <a:latin typeface="Cambria"/>
              <a:ea typeface="Cambria"/>
              <a:cs typeface="Cambria"/>
              <a:sym typeface="Cambria"/>
            </a:endParaRPr>
          </a:p>
          <a:p>
            <a:pPr marL="0" lvl="0" indent="0" algn="l" rtl="0">
              <a:lnSpc>
                <a:spcPct val="115000"/>
              </a:lnSpc>
              <a:spcBef>
                <a:spcPts val="0"/>
              </a:spcBef>
              <a:spcAft>
                <a:spcPts val="0"/>
              </a:spcAft>
              <a:buNone/>
            </a:pPr>
            <a:endParaRPr sz="1600" dirty="0">
              <a:solidFill>
                <a:schemeClr val="dk1"/>
              </a:solidFill>
              <a:latin typeface="Cambria"/>
              <a:ea typeface="Cambria"/>
              <a:cs typeface="Cambria"/>
              <a:sym typeface="Cambria"/>
            </a:endParaRPr>
          </a:p>
          <a:p>
            <a:pPr marL="0" lvl="0" indent="0" algn="l" rtl="0">
              <a:lnSpc>
                <a:spcPct val="115000"/>
              </a:lnSpc>
              <a:spcBef>
                <a:spcPts val="0"/>
              </a:spcBef>
              <a:spcAft>
                <a:spcPts val="0"/>
              </a:spcAft>
              <a:buClr>
                <a:schemeClr val="dk1"/>
              </a:buClr>
              <a:buSzPts val="1100"/>
              <a:buFont typeface="Arial"/>
              <a:buNone/>
            </a:pPr>
            <a:r>
              <a:rPr lang="es" sz="1600" dirty="0" smtClean="0">
                <a:solidFill>
                  <a:schemeClr val="dk1"/>
                </a:solidFill>
                <a:latin typeface="Cambria"/>
                <a:ea typeface="Cambria"/>
                <a:cs typeface="Cambria"/>
                <a:sym typeface="Cambria"/>
              </a:rPr>
              <a:t>Que esté disponible en Internet </a:t>
            </a:r>
            <a:r>
              <a:rPr lang="es" sz="1600" dirty="0">
                <a:solidFill>
                  <a:schemeClr val="dk1"/>
                </a:solidFill>
                <a:latin typeface="Cambria"/>
                <a:ea typeface="Cambria"/>
                <a:cs typeface="Cambria"/>
                <a:sym typeface="Cambria"/>
              </a:rPr>
              <a:t>no significa </a:t>
            </a:r>
            <a:r>
              <a:rPr lang="es" sz="1600" dirty="0" smtClean="0">
                <a:solidFill>
                  <a:schemeClr val="dk1"/>
                </a:solidFill>
                <a:latin typeface="Cambria"/>
                <a:ea typeface="Cambria"/>
                <a:cs typeface="Cambria"/>
                <a:sym typeface="Cambria"/>
              </a:rPr>
              <a:t>que sea de </a:t>
            </a:r>
            <a:r>
              <a:rPr lang="es" sz="1600" dirty="0">
                <a:solidFill>
                  <a:schemeClr val="dk1"/>
                </a:solidFill>
                <a:latin typeface="Cambria"/>
                <a:ea typeface="Cambria"/>
                <a:cs typeface="Cambria"/>
                <a:sym typeface="Cambria"/>
              </a:rPr>
              <a:t>uso libre. Como medio de difusión que es, también se rige por las mismas leyes de Propiedad Intelectual, por este motivo los materiales que se encuentran en Internet están protegidos aunque no lleven el símbolo de Copyright.</a:t>
            </a:r>
            <a:r>
              <a:rPr lang="es" sz="1100" dirty="0">
                <a:solidFill>
                  <a:schemeClr val="dk1"/>
                </a:solidFill>
              </a:rPr>
              <a:t> </a:t>
            </a:r>
            <a:endParaRPr sz="1600" b="1" dirty="0">
              <a:solidFill>
                <a:schemeClr val="dk1"/>
              </a:solidFill>
              <a:latin typeface="Cambria"/>
              <a:ea typeface="Cambria"/>
              <a:cs typeface="Cambria"/>
              <a:sym typeface="Cambria"/>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TotalTime>
  <Words>918</Words>
  <Application>Microsoft Office PowerPoint</Application>
  <PresentationFormat>Presentación en pantalla (16:9)</PresentationFormat>
  <Paragraphs>82</Paragraphs>
  <Slides>10</Slides>
  <Notes>9</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10</vt:i4>
      </vt:variant>
    </vt:vector>
  </HeadingPairs>
  <TitlesOfParts>
    <vt:vector size="16" baseType="lpstr">
      <vt:lpstr>Cambria</vt:lpstr>
      <vt:lpstr>Arial Nova Light</vt:lpstr>
      <vt:lpstr>Arial</vt:lpstr>
      <vt:lpstr>Franklin Gothic Medium</vt:lpstr>
      <vt:lpstr>Franklin Gothic</vt:lpstr>
      <vt:lpstr>Simple Light</vt:lpstr>
      <vt:lpstr>3. Creación de contenido digital   3.2. Integración y reestructuración de contenido digital     3.2.1. Integra, combina y reelabora contenidos digitales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Garbiñe Ustarroz</dc:creator>
  <cp:lastModifiedBy>Irantzu Casanellas</cp:lastModifiedBy>
  <cp:revision>23</cp:revision>
  <dcterms:modified xsi:type="dcterms:W3CDTF">2022-01-17T16:20:16Z</dcterms:modified>
</cp:coreProperties>
</file>