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72" r:id="rId2"/>
    <p:sldId id="256" r:id="rId3"/>
    <p:sldId id="257" r:id="rId4"/>
    <p:sldId id="258" r:id="rId5"/>
    <p:sldId id="276" r:id="rId6"/>
    <p:sldId id="260" r:id="rId7"/>
    <p:sldId id="274" r:id="rId8"/>
    <p:sldId id="262" r:id="rId9"/>
    <p:sldId id="263" r:id="rId10"/>
    <p:sldId id="264" r:id="rId11"/>
    <p:sldId id="265" r:id="rId12"/>
    <p:sldId id="266" r:id="rId13"/>
    <p:sldId id="273" r:id="rId14"/>
  </p:sldIdLst>
  <p:sldSz cx="9144000" cy="5143500" type="screen16x9"/>
  <p:notesSz cx="6858000" cy="9144000"/>
  <p:embeddedFontLst>
    <p:embeddedFont>
      <p:font typeface="Cambria" panose="02040503050406030204" pitchFamily="18" charset="0"/>
      <p:regular r:id="rId16"/>
      <p:bold r:id="rId17"/>
      <p:italic r:id="rId18"/>
      <p:boldItalic r:id="rId19"/>
    </p:embeddedFont>
    <p:embeddedFont>
      <p:font typeface="Arial Nova Light" panose="020B0604020202020204" charset="0"/>
      <p:regular r:id="rId20"/>
      <p:italic r:id="rId21"/>
    </p:embeddedFont>
    <p:embeddedFont>
      <p:font typeface="Franklin Gothic Medium" panose="020B0603020102020204" pitchFamily="34" charset="0"/>
      <p:regular r:id="rId22"/>
      <p:italic r:id="rId23"/>
    </p:embeddedFont>
    <p:embeddedFont>
      <p:font typeface="Franklin Gothic" panose="020B0604020202020204" charset="0"/>
      <p:bold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9C39"/>
    <a:srgbClr val="BACB13"/>
    <a:srgbClr val="65C1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3E5C05B-F43E-4D0E-B3DD-B83C283F2CB9}">
  <a:tblStyle styleId="{A3E5C05B-F43E-4D0E-B3DD-B83C283F2CB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419" autoAdjust="0"/>
  </p:normalViewPr>
  <p:slideViewPr>
    <p:cSldViewPr snapToGrid="0">
      <p:cViewPr varScale="1">
        <p:scale>
          <a:sx n="147" d="100"/>
          <a:sy n="147" d="100"/>
        </p:scale>
        <p:origin x="462" y="108"/>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s-ES" dirty="0"/>
          </a:p>
        </p:txBody>
      </p:sp>
    </p:spTree>
    <p:extLst>
      <p:ext uri="{BB962C8B-B14F-4D97-AF65-F5344CB8AC3E}">
        <p14:creationId xmlns:p14="http://schemas.microsoft.com/office/powerpoint/2010/main" val="34891003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57715fd60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5" name="Google Shape;155;g557715fd60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557715fd60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7" name="Google Shape;167;g557715fd60_0_4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dirty="0">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Google Shape;62;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5561a7acca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g5561a7acca_0_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381000" y="685800"/>
            <a:ext cx="6096000" cy="3429000"/>
          </a:xfrm>
        </p:spPr>
      </p:sp>
      <p:sp>
        <p:nvSpPr>
          <p:cNvPr id="3" name="Marcador de notas 2"/>
          <p:cNvSpPr>
            <a:spLocks noGrp="1"/>
          </p:cNvSpPr>
          <p:nvPr>
            <p:ph type="body" idx="1"/>
          </p:nvPr>
        </p:nvSpPr>
        <p:spPr/>
        <p:txBody>
          <a:bodyPr/>
          <a:lstStyle/>
          <a:p>
            <a:endParaRPr lang="eu-ES" dirty="0"/>
          </a:p>
        </p:txBody>
      </p:sp>
    </p:spTree>
    <p:extLst>
      <p:ext uri="{BB962C8B-B14F-4D97-AF65-F5344CB8AC3E}">
        <p14:creationId xmlns:p14="http://schemas.microsoft.com/office/powerpoint/2010/main" val="1315720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5561a7acca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g5561a7acca_0_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557715fd6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g557715fd60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557715fd60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g557715fd60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100" b="0" i="0" u="none" strike="noStrike" cap="none">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5200"/>
              <a:buFont typeface="Arial"/>
              <a:buNone/>
              <a:defRPr sz="5200" b="0" i="0" u="none" strike="noStrike" cap="none">
                <a:solidFill>
                  <a:schemeClr val="dk1"/>
                </a:solidFill>
                <a:latin typeface="Arial"/>
                <a:ea typeface="Arial"/>
                <a:cs typeface="Arial"/>
                <a:sym typeface="Arial"/>
              </a:defRPr>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800"/>
              <a:buFont typeface="Arial"/>
              <a:buNone/>
              <a:defRPr sz="2800" b="0" i="0" u="none" strike="noStrike" cap="none">
                <a:solidFill>
                  <a:schemeClr val="dk2"/>
                </a:solidFill>
                <a:latin typeface="Arial"/>
                <a:ea typeface="Arial"/>
                <a:cs typeface="Arial"/>
                <a:sym typeface="Arial"/>
              </a:defRPr>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Portada">
    <p:bg>
      <p:bgPr>
        <a:solidFill>
          <a:srgbClr val="00A3AD"/>
        </a:solidFill>
        <a:effectLst/>
      </p:bgPr>
    </p:bg>
    <p:spTree>
      <p:nvGrpSpPr>
        <p:cNvPr id="1" name=""/>
        <p:cNvGrpSpPr/>
        <p:nvPr/>
      </p:nvGrpSpPr>
      <p:grpSpPr>
        <a:xfrm>
          <a:off x="0" y="0"/>
          <a:ext cx="0" cy="0"/>
          <a:chOff x="0" y="0"/>
          <a:chExt cx="0" cy="0"/>
        </a:xfrm>
      </p:grpSpPr>
      <p:pic>
        <p:nvPicPr>
          <p:cNvPr id="4" name="Imagen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333817" cy="1730769"/>
          </a:xfrm>
          <a:prstGeom prst="rect">
            <a:avLst/>
          </a:prstGeom>
        </p:spPr>
      </p:pic>
      <p:pic>
        <p:nvPicPr>
          <p:cNvPr id="13" name="Imagen 12"/>
          <p:cNvPicPr>
            <a:picLocks noChangeAspect="1"/>
          </p:cNvPicPr>
          <p:nvPr userDrawn="1"/>
        </p:nvPicPr>
        <p:blipFill>
          <a:blip r:embed="rId3"/>
          <a:stretch>
            <a:fillRect/>
          </a:stretch>
        </p:blipFill>
        <p:spPr>
          <a:xfrm>
            <a:off x="1896875" y="519565"/>
            <a:ext cx="7247128" cy="4623935"/>
          </a:xfrm>
          <a:prstGeom prst="rect">
            <a:avLst/>
          </a:prstGeom>
        </p:spPr>
      </p:pic>
      <p:sp>
        <p:nvSpPr>
          <p:cNvPr id="5" name="Title 1"/>
          <p:cNvSpPr>
            <a:spLocks noGrp="1"/>
          </p:cNvSpPr>
          <p:nvPr>
            <p:ph type="title" hasCustomPrompt="1"/>
          </p:nvPr>
        </p:nvSpPr>
        <p:spPr>
          <a:xfrm>
            <a:off x="3073916" y="2027625"/>
            <a:ext cx="3295109" cy="1021556"/>
          </a:xfrm>
          <a:noFill/>
        </p:spPr>
        <p:txBody>
          <a:bodyPr anchor="b">
            <a:normAutofit/>
          </a:bodyPr>
          <a:lstStyle>
            <a:lvl1pPr marL="0" indent="0" algn="l">
              <a:buNone/>
              <a:defRPr sz="2400" b="0" cap="none">
                <a:solidFill>
                  <a:srgbClr val="FFFFFF"/>
                </a:solidFill>
              </a:defRPr>
            </a:lvl1pPr>
          </a:lstStyle>
          <a:p>
            <a:r>
              <a:rPr lang="es-ES_tradnl" dirty="0" err="1" smtClean="0"/>
              <a:t>Click</a:t>
            </a:r>
            <a:r>
              <a:rPr lang="es-ES_tradnl" dirty="0" smtClean="0"/>
              <a:t> to </a:t>
            </a:r>
            <a:r>
              <a:rPr lang="es-ES_tradnl" dirty="0" err="1" smtClean="0"/>
              <a:t>edit</a:t>
            </a:r>
            <a:r>
              <a:rPr lang="es-ES_tradnl" dirty="0" smtClean="0"/>
              <a:t> master </a:t>
            </a:r>
            <a:r>
              <a:rPr lang="es-ES_tradnl" dirty="0" err="1" smtClean="0"/>
              <a:t>title</a:t>
            </a:r>
            <a:r>
              <a:rPr lang="es-ES_tradnl" dirty="0" smtClean="0"/>
              <a:t> </a:t>
            </a:r>
            <a:r>
              <a:rPr lang="es-ES_tradnl" dirty="0" err="1" smtClean="0"/>
              <a:t>style</a:t>
            </a:r>
            <a:endParaRPr lang="en-US" dirty="0"/>
          </a:p>
        </p:txBody>
      </p:sp>
      <p:sp>
        <p:nvSpPr>
          <p:cNvPr id="7" name="Text Placeholder 2"/>
          <p:cNvSpPr>
            <a:spLocks noGrp="1"/>
          </p:cNvSpPr>
          <p:nvPr>
            <p:ph type="body" idx="1"/>
          </p:nvPr>
        </p:nvSpPr>
        <p:spPr>
          <a:xfrm>
            <a:off x="3073916" y="3090217"/>
            <a:ext cx="3295109" cy="888206"/>
          </a:xfrm>
          <a:noFill/>
        </p:spPr>
        <p:txBody>
          <a:bodyPr anchor="t"/>
          <a:lstStyle>
            <a:lvl1pPr marL="0" indent="0" algn="l">
              <a:buNone/>
              <a:defRPr sz="1500" b="0" i="0">
                <a:solidFill>
                  <a:srgbClr val="4AA4AD"/>
                </a:solidFill>
                <a:latin typeface="Arial Nova Light" charset="0"/>
                <a:ea typeface="Arial Nova Light" charset="0"/>
                <a:cs typeface="Arial Nova Light" charset="0"/>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599"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s-ES" dirty="0" smtClean="0"/>
              <a:t>Haga clic para modificar el estilo de texto del patrón</a:t>
            </a:r>
          </a:p>
        </p:txBody>
      </p:sp>
      <p:pic>
        <p:nvPicPr>
          <p:cNvPr id="1026" name="Picture 2"/>
          <p:cNvPicPr>
            <a:picLocks noChangeAspect="1"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310144" y="114617"/>
            <a:ext cx="1514222" cy="1239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494933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raportada 2 -Eskola">
    <p:bg>
      <p:bgPr>
        <a:solidFill>
          <a:srgbClr val="053139"/>
        </a:solidFill>
        <a:effectLst/>
      </p:bgPr>
    </p:bg>
    <p:spTree>
      <p:nvGrpSpPr>
        <p:cNvPr id="1" name=""/>
        <p:cNvGrpSpPr/>
        <p:nvPr/>
      </p:nvGrpSpPr>
      <p:grpSpPr>
        <a:xfrm>
          <a:off x="0" y="0"/>
          <a:ext cx="0" cy="0"/>
          <a:chOff x="0" y="0"/>
          <a:chExt cx="0" cy="0"/>
        </a:xfrm>
      </p:grpSpPr>
      <p:sp>
        <p:nvSpPr>
          <p:cNvPr id="5" name="Content Placeholder 2"/>
          <p:cNvSpPr>
            <a:spLocks noGrp="1"/>
          </p:cNvSpPr>
          <p:nvPr>
            <p:ph idx="1"/>
          </p:nvPr>
        </p:nvSpPr>
        <p:spPr>
          <a:xfrm>
            <a:off x="349458" y="3989441"/>
            <a:ext cx="2672863" cy="863011"/>
          </a:xfrm>
          <a:prstGeom prst="rect">
            <a:avLst/>
          </a:prstGeom>
        </p:spPr>
        <p:txBody>
          <a:bodyPr>
            <a:noAutofit/>
          </a:bodyPr>
          <a:lstStyle>
            <a:lvl1pPr marL="0" indent="0">
              <a:buNone/>
              <a:defRPr sz="1050" b="0" i="0">
                <a:solidFill>
                  <a:srgbClr val="FFFFFF"/>
                </a:solidFill>
                <a:latin typeface="Arial" panose="020B0604020202020204" pitchFamily="34" charset="0"/>
                <a:ea typeface="Arial" panose="020B0604020202020204" pitchFamily="34" charset="0"/>
                <a:cs typeface="Arial" panose="020B0604020202020204" pitchFamily="34" charset="0"/>
              </a:defRPr>
            </a:lvl1pPr>
            <a:lvl2pPr marL="342891" indent="0">
              <a:buNone/>
              <a:defRPr sz="900" b="0" i="0">
                <a:solidFill>
                  <a:srgbClr val="FFFFFF"/>
                </a:solidFill>
                <a:latin typeface="Arial" panose="020B0604020202020204" pitchFamily="34" charset="0"/>
                <a:ea typeface="Arial" panose="020B0604020202020204" pitchFamily="34" charset="0"/>
                <a:cs typeface="Arial" panose="020B0604020202020204" pitchFamily="34" charset="0"/>
              </a:defRPr>
            </a:lvl2pPr>
            <a:lvl3pPr marL="685783" indent="0">
              <a:buNone/>
              <a:defRPr sz="825" b="0" i="0">
                <a:solidFill>
                  <a:srgbClr val="FFFFFF"/>
                </a:solidFill>
                <a:latin typeface="Arial" panose="020B0604020202020204" pitchFamily="34" charset="0"/>
                <a:ea typeface="Arial" panose="020B0604020202020204" pitchFamily="34" charset="0"/>
                <a:cs typeface="Arial" panose="020B0604020202020204" pitchFamily="34" charset="0"/>
              </a:defRPr>
            </a:lvl3pPr>
            <a:lvl4pPr marL="1028675" indent="0">
              <a:buNone/>
              <a:defRPr sz="788" b="0" i="0">
                <a:solidFill>
                  <a:srgbClr val="FFFFFF"/>
                </a:solidFill>
                <a:latin typeface="Arial" panose="020B0604020202020204" pitchFamily="34" charset="0"/>
                <a:ea typeface="Arial" panose="020B0604020202020204" pitchFamily="34" charset="0"/>
                <a:cs typeface="Arial" panose="020B0604020202020204" pitchFamily="34" charset="0"/>
              </a:defRPr>
            </a:lvl4pPr>
            <a:lvl5pPr marL="1371566" indent="0">
              <a:buNone/>
              <a:defRPr sz="788" b="0" i="0">
                <a:solidFill>
                  <a:srgbClr val="FFFFFF"/>
                </a:solidFill>
                <a:latin typeface="Arial" panose="020B0604020202020204" pitchFamily="34" charset="0"/>
                <a:ea typeface="Arial" panose="020B0604020202020204" pitchFamily="34" charset="0"/>
                <a:cs typeface="Arial" panose="020B0604020202020204" pitchFamily="34" charset="0"/>
              </a:defRPr>
            </a:lvl5p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Imagen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333817" cy="1730769"/>
          </a:xfrm>
          <a:prstGeom prst="rect">
            <a:avLst/>
          </a:prstGeom>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tretch>
            <a:fillRect/>
          </a:stretch>
        </p:blipFill>
        <p:spPr bwMode="auto">
          <a:xfrm>
            <a:off x="310144" y="114617"/>
            <a:ext cx="1514222" cy="1239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3765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marR="0" lvl="0"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marR="0" lvl="0" indent="-304800" algn="l" rtl="0">
              <a:lnSpc>
                <a:spcPct val="115000"/>
              </a:lnSpc>
              <a:spcBef>
                <a:spcPts val="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1pPr>
            <a:lvl2pPr marL="914400" marR="0" lvl="1"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2pPr>
            <a:lvl3pPr marL="1371600" marR="0" lvl="2"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3pPr>
            <a:lvl4pPr marL="1828800" marR="0" lvl="3"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4pPr>
            <a:lvl5pPr marL="2286000" marR="0" lvl="4"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5pPr>
            <a:lvl6pPr marL="2743200" marR="0" lvl="5"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6pPr>
            <a:lvl7pPr marL="3200400" marR="0" lvl="6"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7pPr>
            <a:lvl8pPr marL="3657600" marR="0" lvl="7" indent="-304800" algn="l" rtl="0">
              <a:lnSpc>
                <a:spcPct val="115000"/>
              </a:lnSpc>
              <a:spcBef>
                <a:spcPts val="1600"/>
              </a:spcBef>
              <a:spcAft>
                <a:spcPts val="0"/>
              </a:spcAft>
              <a:buClr>
                <a:schemeClr val="dk2"/>
              </a:buClr>
              <a:buSzPts val="1200"/>
              <a:buFont typeface="Arial"/>
              <a:buChar char="○"/>
              <a:defRPr sz="1200" b="0" i="0" u="none" strike="noStrike" cap="none">
                <a:solidFill>
                  <a:schemeClr val="dk2"/>
                </a:solidFill>
                <a:latin typeface="Arial"/>
                <a:ea typeface="Arial"/>
                <a:cs typeface="Arial"/>
                <a:sym typeface="Arial"/>
              </a:defRPr>
            </a:lvl8pPr>
            <a:lvl9pPr marL="4114800" marR="0" lvl="8" indent="-304800" algn="l" rtl="0">
              <a:lnSpc>
                <a:spcPct val="115000"/>
              </a:lnSpc>
              <a:spcBef>
                <a:spcPts val="1600"/>
              </a:spcBef>
              <a:spcAft>
                <a:spcPts val="1600"/>
              </a:spcAft>
              <a:buClr>
                <a:schemeClr val="dk2"/>
              </a:buClr>
              <a:buSzPts val="1200"/>
              <a:buFont typeface="Arial"/>
              <a:buChar char="■"/>
              <a:defRPr sz="1200" b="0" i="0" u="none" strike="noStrike" cap="none">
                <a:solidFill>
                  <a:schemeClr val="dk2"/>
                </a:solidFill>
                <a:latin typeface="Arial"/>
                <a:ea typeface="Arial"/>
                <a:cs typeface="Arial"/>
                <a:sym typeface="Arial"/>
              </a:defRPr>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4800"/>
              <a:buFont typeface="Arial"/>
              <a:buNone/>
              <a:defRPr sz="4800" b="0" i="0" u="none" strike="noStrike" cap="none">
                <a:solidFill>
                  <a:schemeClr val="dk1"/>
                </a:solidFill>
                <a:latin typeface="Arial"/>
                <a:ea typeface="Arial"/>
                <a:cs typeface="Arial"/>
                <a:sym typeface="Arial"/>
              </a:defRPr>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4200"/>
              <a:buFont typeface="Arial"/>
              <a:buNone/>
              <a:defRPr sz="4200"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marR="0" lvl="0"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1pPr>
            <a:lvl2pPr marR="0" lvl="1"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2pPr>
            <a:lvl3pPr marR="0" lvl="2"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3pPr>
            <a:lvl4pPr marR="0" lvl="3"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4pPr>
            <a:lvl5pPr marR="0" lvl="4"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5pPr>
            <a:lvl6pPr marR="0" lvl="5"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6pPr>
            <a:lvl7pPr marR="0" lvl="6"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7pPr>
            <a:lvl8pPr marR="0" lvl="7"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8pPr>
            <a:lvl9pPr marR="0" lvl="8" algn="ctr" rtl="0">
              <a:lnSpc>
                <a:spcPct val="100000"/>
              </a:lnSpc>
              <a:spcBef>
                <a:spcPts val="0"/>
              </a:spcBef>
              <a:spcAft>
                <a:spcPts val="0"/>
              </a:spcAft>
              <a:buClr>
                <a:schemeClr val="dk2"/>
              </a:buClr>
              <a:buSzPts val="2100"/>
              <a:buFont typeface="Arial"/>
              <a:buNone/>
              <a:defRPr sz="2100" b="0" i="0" u="none" strike="noStrike" cap="none">
                <a:solidFill>
                  <a:schemeClr val="dk2"/>
                </a:solidFill>
                <a:latin typeface="Arial"/>
                <a:ea typeface="Arial"/>
                <a:cs typeface="Arial"/>
                <a:sym typeface="Arial"/>
              </a:defRPr>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marR="0" lvl="0" indent="-228600" algn="l" rtl="0">
              <a:lnSpc>
                <a:spcPct val="100000"/>
              </a:lnSpc>
              <a:spcBef>
                <a:spcPts val="0"/>
              </a:spcBef>
              <a:spcAft>
                <a:spcPts val="0"/>
              </a:spcAft>
              <a:buClr>
                <a:schemeClr val="dk2"/>
              </a:buClr>
              <a:buSzPts val="1800"/>
              <a:buFont typeface="Arial"/>
              <a:buNone/>
              <a:defRPr sz="1800" b="0" i="0" u="none" strike="noStrike" cap="none">
                <a:solidFill>
                  <a:schemeClr val="dk2"/>
                </a:solidFill>
                <a:latin typeface="Arial"/>
                <a:ea typeface="Arial"/>
                <a:cs typeface="Arial"/>
                <a:sym typeface="Arial"/>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12000"/>
              <a:buFont typeface="Arial"/>
              <a:buNone/>
              <a:defRPr sz="12000" b="0" i="0" u="none" strike="noStrike" cap="none">
                <a:solidFill>
                  <a:schemeClr val="dk1"/>
                </a:solidFill>
                <a:latin typeface="Arial"/>
                <a:ea typeface="Arial"/>
                <a:cs typeface="Arial"/>
                <a:sym typeface="Arial"/>
              </a:defRPr>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marR="0" lvl="0" indent="-342900" algn="ctr"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ctr"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ctr"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s"/>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online-video-cutter.com/es/" TargetMode="External"/><Relationship Id="rId5" Type="http://schemas.openxmlformats.org/officeDocument/2006/relationships/hyperlink" Target="https://www.youtube.com/?gl=ES&amp;hl=es" TargetMode="External"/><Relationship Id="rId4" Type="http://schemas.openxmlformats.org/officeDocument/2006/relationships/hyperlink" Target="https://www.audacityteam.or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bearaudiotool.com/sp/" TargetMode="External"/><Relationship Id="rId4" Type="http://schemas.openxmlformats.org/officeDocument/2006/relationships/hyperlink" Target="https://www.hippovideo.io/"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es.wordpress.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portfolium.com/" TargetMode="External"/><Relationship Id="rId4" Type="http://schemas.openxmlformats.org/officeDocument/2006/relationships/hyperlink" Target="https://gsuite.google.es/intl/es/products/site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mondragon.edu/es/web/biblioteka/localizacion-horarios"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knovio.com/" TargetMode="External"/><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hyperlink" Target="https://www.google.es/intl/es/slides/about/" TargetMode="External"/><Relationship Id="rId4" Type="http://schemas.openxmlformats.org/officeDocument/2006/relationships/hyperlink" Target="https://prezi.com/e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s://sway.office.com/" TargetMode="External"/><Relationship Id="rId5" Type="http://schemas.openxmlformats.org/officeDocument/2006/relationships/hyperlink" Target="https://www.swipe.to/" TargetMode="Externa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canva.co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genial.ly/e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lucidpress.co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tiki-toki.com/" TargetMode="External"/><Relationship Id="rId4" Type="http://schemas.openxmlformats.org/officeDocument/2006/relationships/hyperlink" Target="https://piktochart.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2474767" y="1984918"/>
            <a:ext cx="5498475" cy="1689259"/>
          </a:xfrm>
        </p:spPr>
        <p:txBody>
          <a:bodyPr>
            <a:noAutofit/>
          </a:bodyPr>
          <a:lstStyle/>
          <a:p>
            <a:pPr defTabSz="324000"/>
            <a:r>
              <a:rPr lang="es-ES" sz="1400" dirty="0" smtClean="0">
                <a:solidFill>
                  <a:schemeClr val="bg1"/>
                </a:solidFill>
              </a:rPr>
              <a:t>3</a:t>
            </a:r>
            <a:r>
              <a:rPr lang="es-ES" sz="1400" dirty="0">
                <a:solidFill>
                  <a:schemeClr val="bg1"/>
                </a:solidFill>
              </a:rPr>
              <a:t>. Creación de contenido </a:t>
            </a:r>
            <a:r>
              <a:rPr lang="es-ES" sz="1400" dirty="0" smtClean="0">
                <a:solidFill>
                  <a:schemeClr val="bg1"/>
                </a:solidFill>
              </a:rPr>
              <a:t>digital</a:t>
            </a:r>
            <a:r>
              <a:rPr lang="es-ES" sz="1400" dirty="0">
                <a:solidFill>
                  <a:schemeClr val="bg1"/>
                </a:solidFill>
              </a:rPr>
              <a:t/>
            </a:r>
            <a:br>
              <a:rPr lang="es-ES" sz="1400" dirty="0">
                <a:solidFill>
                  <a:schemeClr val="bg1"/>
                </a:solidFill>
              </a:rPr>
            </a:br>
            <a:r>
              <a:rPr lang="es-ES" sz="1400" dirty="0">
                <a:solidFill>
                  <a:schemeClr val="bg1"/>
                </a:solidFill>
              </a:rPr>
              <a:t/>
            </a:r>
            <a:br>
              <a:rPr lang="es-ES" sz="1400" dirty="0">
                <a:solidFill>
                  <a:schemeClr val="bg1"/>
                </a:solidFill>
              </a:rPr>
            </a:br>
            <a:r>
              <a:rPr lang="es-ES" sz="1400" dirty="0" smtClean="0">
                <a:solidFill>
                  <a:schemeClr val="bg1"/>
                </a:solidFill>
              </a:rPr>
              <a:t>	</a:t>
            </a:r>
            <a:r>
              <a:rPr lang="es-ES" sz="1400" dirty="0">
                <a:solidFill>
                  <a:schemeClr val="bg1"/>
                </a:solidFill>
              </a:rPr>
              <a:t>3.1. Desarrollo de contenidos digitales</a:t>
            </a:r>
            <a:r>
              <a:rPr lang="es-ES" sz="1400" dirty="0" smtClean="0">
                <a:solidFill>
                  <a:schemeClr val="bg1"/>
                </a:solidFill>
              </a:rPr>
              <a:t>: </a:t>
            </a:r>
            <a:r>
              <a:rPr lang="es-ES" sz="1400" dirty="0">
                <a:solidFill>
                  <a:schemeClr val="bg1"/>
                </a:solidFill>
              </a:rPr>
              <a:t/>
            </a:r>
            <a:br>
              <a:rPr lang="es-ES" sz="1400" dirty="0">
                <a:solidFill>
                  <a:schemeClr val="bg1"/>
                </a:solidFill>
              </a:rPr>
            </a:br>
            <a:r>
              <a:rPr lang="es-ES" sz="1400" dirty="0">
                <a:solidFill>
                  <a:schemeClr val="bg1"/>
                </a:solidFill>
              </a:rPr>
              <a:t/>
            </a:r>
            <a:br>
              <a:rPr lang="es-ES" sz="1400" dirty="0">
                <a:solidFill>
                  <a:schemeClr val="bg1"/>
                </a:solidFill>
              </a:rPr>
            </a:br>
            <a:r>
              <a:rPr lang="es-ES" sz="1400" dirty="0" smtClean="0">
                <a:solidFill>
                  <a:schemeClr val="bg1"/>
                </a:solidFill>
              </a:rPr>
              <a:t>		</a:t>
            </a:r>
            <a:r>
              <a:rPr lang="es-ES" sz="1600" b="1" dirty="0" smtClean="0">
                <a:solidFill>
                  <a:schemeClr val="bg1"/>
                </a:solidFill>
              </a:rPr>
              <a:t>3.1.1. Crea </a:t>
            </a:r>
            <a:r>
              <a:rPr lang="es-ES" sz="1600" b="1" dirty="0">
                <a:solidFill>
                  <a:schemeClr val="bg1"/>
                </a:solidFill>
              </a:rPr>
              <a:t>y gestiona </a:t>
            </a:r>
            <a:r>
              <a:rPr lang="es-ES" sz="1600" b="1" dirty="0" smtClean="0">
                <a:solidFill>
                  <a:schemeClr val="bg1"/>
                </a:solidFill>
              </a:rPr>
              <a:t>contenidos digitales</a:t>
            </a:r>
            <a:endParaRPr lang="en-US" sz="1400" dirty="0">
              <a:solidFill>
                <a:schemeClr val="bg1"/>
              </a:solidFill>
            </a:endParaRPr>
          </a:p>
        </p:txBody>
      </p:sp>
      <p:grpSp>
        <p:nvGrpSpPr>
          <p:cNvPr id="8" name="Grupo 7"/>
          <p:cNvGrpSpPr/>
          <p:nvPr/>
        </p:nvGrpSpPr>
        <p:grpSpPr>
          <a:xfrm>
            <a:off x="2299854" y="4798847"/>
            <a:ext cx="6844146" cy="369332"/>
            <a:chOff x="1993245" y="6391547"/>
            <a:chExt cx="8547295" cy="237477"/>
          </a:xfrm>
        </p:grpSpPr>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3245" y="6391547"/>
              <a:ext cx="715219" cy="141378"/>
            </a:xfrm>
            <a:prstGeom prst="rect">
              <a:avLst/>
            </a:prstGeom>
          </p:spPr>
        </p:pic>
        <p:sp>
          <p:nvSpPr>
            <p:cNvPr id="3" name="CuadroTexto 2"/>
            <p:cNvSpPr txBox="1"/>
            <p:nvPr/>
          </p:nvSpPr>
          <p:spPr>
            <a:xfrm>
              <a:off x="2778092" y="6391547"/>
              <a:ext cx="7762448" cy="237477"/>
            </a:xfrm>
            <a:prstGeom prst="rect">
              <a:avLst/>
            </a:prstGeom>
            <a:noFill/>
          </p:spPr>
          <p:txBody>
            <a:bodyPr wrap="square" rtlCol="0">
              <a:spAutoFit/>
            </a:bodyPr>
            <a:lstStyle/>
            <a:p>
              <a:r>
                <a:rPr lang="es-ES" sz="900" dirty="0">
                  <a:solidFill>
                    <a:schemeClr val="bg1"/>
                  </a:solidFill>
                  <a:latin typeface="+mj-lt"/>
                </a:rPr>
                <a:t>Excepto si se señala otra cosa, la licencia del documento se describe como Atribución-</a:t>
              </a:r>
              <a:r>
                <a:rPr lang="es-ES" sz="900" dirty="0" err="1">
                  <a:solidFill>
                    <a:schemeClr val="bg1"/>
                  </a:solidFill>
                  <a:latin typeface="+mj-lt"/>
                </a:rPr>
                <a:t>NoComercial</a:t>
              </a:r>
              <a:r>
                <a:rPr lang="es-ES" sz="900" dirty="0">
                  <a:solidFill>
                    <a:schemeClr val="bg1"/>
                  </a:solidFill>
                  <a:latin typeface="+mj-lt"/>
                </a:rPr>
                <a:t> 3.0 </a:t>
              </a:r>
              <a:r>
                <a:rPr lang="es-ES" sz="900" dirty="0" smtClean="0">
                  <a:solidFill>
                    <a:schemeClr val="bg1"/>
                  </a:solidFill>
                  <a:latin typeface="+mj-lt"/>
                </a:rPr>
                <a:t>España, 2020</a:t>
              </a:r>
              <a:endParaRPr lang="es-ES" sz="900" dirty="0">
                <a:solidFill>
                  <a:schemeClr val="bg1"/>
                </a:solidFill>
                <a:latin typeface="+mj-lt"/>
              </a:endParaRPr>
            </a:p>
          </p:txBody>
        </p:sp>
      </p:grpSp>
      <p:sp>
        <p:nvSpPr>
          <p:cNvPr id="12" name="CuadroTexto 11"/>
          <p:cNvSpPr txBox="1"/>
          <p:nvPr/>
        </p:nvSpPr>
        <p:spPr>
          <a:xfrm>
            <a:off x="5735096" y="127545"/>
            <a:ext cx="3220753" cy="877163"/>
          </a:xfrm>
          <a:prstGeom prst="rect">
            <a:avLst/>
          </a:prstGeom>
          <a:noFill/>
        </p:spPr>
        <p:txBody>
          <a:bodyPr wrap="none" rtlCol="0">
            <a:spAutoFit/>
          </a:bodyPr>
          <a:lstStyle/>
          <a:p>
            <a:pPr algn="r"/>
            <a:r>
              <a:rPr lang="es-ES" sz="2100" b="1" dirty="0">
                <a:solidFill>
                  <a:schemeClr val="bg1"/>
                </a:solidFill>
              </a:rPr>
              <a:t>Competencias Digitales</a:t>
            </a:r>
          </a:p>
          <a:p>
            <a:pPr algn="r"/>
            <a:r>
              <a:rPr lang="es-ES" sz="1500" b="1" dirty="0">
                <a:solidFill>
                  <a:schemeClr val="bg1"/>
                </a:solidFill>
              </a:rPr>
              <a:t>Materiales de formación para</a:t>
            </a:r>
          </a:p>
          <a:p>
            <a:pPr algn="r"/>
            <a:r>
              <a:rPr lang="es-ES" sz="1500" b="1" dirty="0">
                <a:solidFill>
                  <a:schemeClr val="bg1"/>
                </a:solidFill>
              </a:rPr>
              <a:t>estudiantes de grado</a:t>
            </a:r>
          </a:p>
        </p:txBody>
      </p:sp>
      <p:sp>
        <p:nvSpPr>
          <p:cNvPr id="13" name="1 CuadroTexto"/>
          <p:cNvSpPr txBox="1"/>
          <p:nvPr/>
        </p:nvSpPr>
        <p:spPr>
          <a:xfrm>
            <a:off x="1462011" y="3890809"/>
            <a:ext cx="7299874" cy="253916"/>
          </a:xfrm>
          <a:prstGeom prst="rect">
            <a:avLst/>
          </a:prstGeom>
          <a:gradFill>
            <a:gsLst>
              <a:gs pos="50000">
                <a:srgbClr val="73E1E8"/>
              </a:gs>
              <a:gs pos="0">
                <a:srgbClr val="00A3AD"/>
              </a:gs>
              <a:gs pos="100000">
                <a:schemeClr val="accent3">
                  <a:lumMod val="75000"/>
                  <a:tint val="23500"/>
                  <a:satMod val="160000"/>
                </a:schemeClr>
              </a:gs>
            </a:gsLst>
            <a:lin ang="0" scaled="1"/>
          </a:gradFill>
        </p:spPr>
        <p:txBody>
          <a:bodyPr wrap="square" rtlCol="0" anchor="ctr" anchorCtr="0">
            <a:spAutoFit/>
          </a:bodyPr>
          <a:lstStyle/>
          <a:p>
            <a:pPr algn="ctr"/>
            <a:r>
              <a:rPr lang="es-ES" sz="1050" dirty="0">
                <a:solidFill>
                  <a:srgbClr val="06323B"/>
                </a:solidFill>
              </a:rPr>
              <a:t>Material elaborado por CRUE-REBIUN </a:t>
            </a:r>
            <a:r>
              <a:rPr lang="es-ES" sz="1050" smtClean="0">
                <a:solidFill>
                  <a:srgbClr val="06323B"/>
                </a:solidFill>
              </a:rPr>
              <a:t>y adaptado </a:t>
            </a:r>
            <a:r>
              <a:rPr lang="es-ES" sz="1050" dirty="0" smtClean="0">
                <a:solidFill>
                  <a:srgbClr val="06323B"/>
                </a:solidFill>
              </a:rPr>
              <a:t>por la Biblioteca de </a:t>
            </a:r>
            <a:r>
              <a:rPr lang="es-ES" sz="1050" dirty="0" err="1" smtClean="0">
                <a:solidFill>
                  <a:srgbClr val="06323B"/>
                </a:solidFill>
              </a:rPr>
              <a:t>Mondragon</a:t>
            </a:r>
            <a:r>
              <a:rPr lang="es-ES" sz="1050" dirty="0" smtClean="0">
                <a:solidFill>
                  <a:srgbClr val="06323B"/>
                </a:solidFill>
              </a:rPr>
              <a:t> </a:t>
            </a:r>
            <a:r>
              <a:rPr lang="es-ES" sz="1050" dirty="0" err="1" smtClean="0">
                <a:solidFill>
                  <a:srgbClr val="06323B"/>
                </a:solidFill>
              </a:rPr>
              <a:t>Unibertsitatea</a:t>
            </a:r>
            <a:endParaRPr lang="es-ES" sz="1050" dirty="0">
              <a:solidFill>
                <a:srgbClr val="06323B"/>
              </a:solidFill>
            </a:endParaRPr>
          </a:p>
        </p:txBody>
      </p:sp>
    </p:spTree>
    <p:extLst>
      <p:ext uri="{BB962C8B-B14F-4D97-AF65-F5344CB8AC3E}">
        <p14:creationId xmlns:p14="http://schemas.microsoft.com/office/powerpoint/2010/main" val="37495675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pic>
        <p:nvPicPr>
          <p:cNvPr id="16" name="Imagen 15"/>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4807" b="24516"/>
          <a:stretch/>
        </p:blipFill>
        <p:spPr>
          <a:xfrm rot="839920">
            <a:off x="2795760" y="-1220640"/>
            <a:ext cx="9144000" cy="2316938"/>
          </a:xfrm>
          <a:prstGeom prst="rect">
            <a:avLst/>
          </a:prstGeom>
        </p:spPr>
      </p:pic>
      <p:graphicFrame>
        <p:nvGraphicFramePr>
          <p:cNvPr id="149" name="Google Shape;149;p21"/>
          <p:cNvGraphicFramePr/>
          <p:nvPr>
            <p:extLst>
              <p:ext uri="{D42A27DB-BD31-4B8C-83A1-F6EECF244321}">
                <p14:modId xmlns:p14="http://schemas.microsoft.com/office/powerpoint/2010/main" val="2559584824"/>
              </p:ext>
            </p:extLst>
          </p:nvPr>
        </p:nvGraphicFramePr>
        <p:xfrm>
          <a:off x="1090004" y="1381250"/>
          <a:ext cx="7239000" cy="4123854"/>
        </p:xfrm>
        <a:graphic>
          <a:graphicData uri="http://schemas.openxmlformats.org/drawingml/2006/table">
            <a:tbl>
              <a:tblPr>
                <a:noFill/>
                <a:tableStyleId>{A3E5C05B-F43E-4D0E-B3DD-B83C283F2CB9}</a:tableStyleId>
              </a:tblPr>
              <a:tblGrid>
                <a:gridCol w="2622598">
                  <a:extLst>
                    <a:ext uri="{9D8B030D-6E8A-4147-A177-3AD203B41FA5}">
                      <a16:colId xmlns:a16="http://schemas.microsoft.com/office/drawing/2014/main" val="20000"/>
                    </a:ext>
                  </a:extLst>
                </a:gridCol>
                <a:gridCol w="4616402">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dirty="0">
                        <a:highlight>
                          <a:srgbClr val="449C39"/>
                        </a:highlight>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None/>
                      </a:pPr>
                      <a:r>
                        <a:rPr lang="es" sz="1200" dirty="0">
                          <a:solidFill>
                            <a:schemeClr val="dk1"/>
                          </a:solidFill>
                          <a:latin typeface="Cambria"/>
                          <a:ea typeface="Cambria"/>
                          <a:cs typeface="Cambria"/>
                          <a:sym typeface="Cambria"/>
                        </a:rPr>
                        <a:t>Herramienta open source de edición de audio. Es multiplataforma y permite editar, manipular, añadir efectos sonoros, además de exportarlos a diferentes formatos. Recomendada para editar audios sin importar el nivel, abarca desde funciones sencillas a soluciones profesionales. </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ctr"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None/>
                      </a:pPr>
                      <a:r>
                        <a:rPr lang="es" sz="1200" dirty="0">
                          <a:solidFill>
                            <a:schemeClr val="dk1"/>
                          </a:solidFill>
                          <a:latin typeface="Cambria"/>
                          <a:ea typeface="Cambria"/>
                          <a:cs typeface="Cambria"/>
                          <a:sym typeface="Cambria"/>
                        </a:rPr>
                        <a:t>Plataforma para alojar videos y compartirlos mediante web. Ofrece la opción de gestionar los videos, así como mostrar analiticas de visionado y estadísticas de uso. Recomendado para compartir un video en la web y gestionar su acceso.</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s" sz="1200" dirty="0">
                          <a:solidFill>
                            <a:schemeClr val="dk1"/>
                          </a:solidFill>
                          <a:latin typeface="Cambria"/>
                          <a:ea typeface="Cambria"/>
                          <a:cs typeface="Cambria"/>
                          <a:sym typeface="Cambria"/>
                        </a:rPr>
                        <a:t>Permite recortar o girar un video rápidamente desde el navegador web, sin tener que darse de alta a un servicio o descargar un programa. Recomendado para realizar una edición básica de un video grabado.</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pic>
        <p:nvPicPr>
          <p:cNvPr id="15" name="Imagen 14"/>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4807" b="24516"/>
          <a:stretch/>
        </p:blipFill>
        <p:spPr>
          <a:xfrm rot="2920528">
            <a:off x="-3348216" y="3116009"/>
            <a:ext cx="9144000" cy="2316938"/>
          </a:xfrm>
          <a:prstGeom prst="rect">
            <a:avLst/>
          </a:prstGeom>
        </p:spPr>
      </p:pic>
      <p:sp>
        <p:nvSpPr>
          <p:cNvPr id="144" name="Google Shape;144;p21"/>
          <p:cNvSpPr/>
          <p:nvPr/>
        </p:nvSpPr>
        <p:spPr>
          <a:xfrm>
            <a:off x="0" y="-1300"/>
            <a:ext cx="47634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1"/>
          <p:cNvSpPr txBox="1"/>
          <p:nvPr/>
        </p:nvSpPr>
        <p:spPr>
          <a:xfrm>
            <a:off x="102000" y="232250"/>
            <a:ext cx="4661400" cy="91545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PARA LA CREACIÓN Y GESTIÓN </a:t>
            </a:r>
            <a:endParaRPr sz="2400" b="1" dirty="0">
              <a:solidFill>
                <a:srgbClr val="FFFFFF"/>
              </a:solidFill>
              <a:latin typeface="Franklin Gothic Medium" panose="020B0603020102020204" pitchFamily="34" charset="0"/>
              <a:ea typeface="Franklin Gothic"/>
              <a:cs typeface="Franklin Gothic"/>
              <a:sym typeface="Franklin Gothic"/>
            </a:endParaRPr>
          </a:p>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DE AUDIO Y VIDEO</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46" name="Google Shape;146;p21"/>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21">
            <a:hlinkClick r:id="rId4"/>
          </p:cNvPr>
          <p:cNvSpPr txBox="1"/>
          <p:nvPr/>
        </p:nvSpPr>
        <p:spPr>
          <a:xfrm>
            <a:off x="343760" y="1374625"/>
            <a:ext cx="2913716" cy="459000"/>
          </a:xfrm>
          <a:prstGeom prst="rect">
            <a:avLst/>
          </a:prstGeom>
          <a:solidFill>
            <a:srgbClr val="449C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b="1" dirty="0">
                <a:solidFill>
                  <a:srgbClr val="FFFFFF"/>
                </a:solidFill>
              </a:rPr>
              <a:t>AUDACITY</a:t>
            </a:r>
            <a:endParaRPr sz="1800" b="1" dirty="0">
              <a:solidFill>
                <a:srgbClr val="FFFFFF"/>
              </a:solidFill>
              <a:highlight>
                <a:srgbClr val="449C39"/>
              </a:highlight>
            </a:endParaRPr>
          </a:p>
        </p:txBody>
      </p:sp>
      <p:sp>
        <p:nvSpPr>
          <p:cNvPr id="151" name="Google Shape;151;p21">
            <a:hlinkClick r:id="rId5"/>
          </p:cNvPr>
          <p:cNvSpPr txBox="1"/>
          <p:nvPr/>
        </p:nvSpPr>
        <p:spPr>
          <a:xfrm>
            <a:off x="343760" y="2818525"/>
            <a:ext cx="2913716" cy="459000"/>
          </a:xfrm>
          <a:prstGeom prst="rect">
            <a:avLst/>
          </a:prstGeom>
          <a:solidFill>
            <a:srgbClr val="449C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b="1" dirty="0">
                <a:solidFill>
                  <a:srgbClr val="FFFFFF"/>
                </a:solidFill>
              </a:rPr>
              <a:t>YOUTUBE</a:t>
            </a:r>
            <a:endParaRPr sz="1800" b="1" dirty="0">
              <a:solidFill>
                <a:srgbClr val="FFFFFF"/>
              </a:solidFill>
              <a:highlight>
                <a:srgbClr val="449C39"/>
              </a:highlight>
            </a:endParaRPr>
          </a:p>
        </p:txBody>
      </p:sp>
      <p:sp>
        <p:nvSpPr>
          <p:cNvPr id="152" name="Google Shape;152;p21">
            <a:hlinkClick r:id="rId6"/>
          </p:cNvPr>
          <p:cNvSpPr txBox="1"/>
          <p:nvPr/>
        </p:nvSpPr>
        <p:spPr>
          <a:xfrm>
            <a:off x="295633" y="4054525"/>
            <a:ext cx="2913716" cy="460800"/>
          </a:xfrm>
          <a:prstGeom prst="rect">
            <a:avLst/>
          </a:prstGeom>
          <a:solidFill>
            <a:srgbClr val="449C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b="1" dirty="0">
                <a:solidFill>
                  <a:srgbClr val="FFFFFF"/>
                </a:solidFill>
              </a:rPr>
              <a:t>ONLINE </a:t>
            </a:r>
            <a:r>
              <a:rPr lang="es" sz="1800" b="1" dirty="0" smtClean="0">
                <a:solidFill>
                  <a:srgbClr val="FFFFFF"/>
                </a:solidFill>
              </a:rPr>
              <a:t>VIDEO </a:t>
            </a:r>
            <a:r>
              <a:rPr lang="es" sz="1800" b="1" dirty="0">
                <a:solidFill>
                  <a:srgbClr val="FFFFFF"/>
                </a:solidFill>
              </a:rPr>
              <a:t>CUTTER</a:t>
            </a:r>
            <a:endParaRPr sz="1800" b="1" dirty="0">
              <a:solidFill>
                <a:srgbClr val="FFFFFF"/>
              </a:solidFill>
              <a:highlight>
                <a:srgbClr val="449C39"/>
              </a:highligh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pic>
        <p:nvPicPr>
          <p:cNvPr id="15" name="Imagen 14"/>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l="32898" t="24807" r="34200" b="19807"/>
          <a:stretch/>
        </p:blipFill>
        <p:spPr>
          <a:xfrm rot="9837997">
            <a:off x="6348568" y="-976710"/>
            <a:ext cx="3685863" cy="1903852"/>
          </a:xfrm>
          <a:prstGeom prst="rect">
            <a:avLst/>
          </a:prstGeom>
        </p:spPr>
      </p:pic>
      <p:pic>
        <p:nvPicPr>
          <p:cNvPr id="5" name="Imagen 4"/>
          <p:cNvPicPr>
            <a:picLocks noChangeAspect="1"/>
          </p:cNvPicPr>
          <p:nvPr/>
        </p:nvPicPr>
        <p:blipFill rotWithShape="1">
          <a:blip r:embed="rId3">
            <a:duotone>
              <a:schemeClr val="accent6">
                <a:shade val="45000"/>
                <a:satMod val="135000"/>
              </a:schemeClr>
              <a:prstClr val="white"/>
            </a:duotone>
            <a:extLst>
              <a:ext uri="{28A0092B-C50C-407E-A947-70E740481C1C}">
                <a14:useLocalDpi xmlns:a14="http://schemas.microsoft.com/office/drawing/2010/main" val="0"/>
              </a:ext>
            </a:extLst>
          </a:blip>
          <a:srcRect t="24807" b="24516"/>
          <a:stretch/>
        </p:blipFill>
        <p:spPr>
          <a:xfrm>
            <a:off x="0" y="3795103"/>
            <a:ext cx="9144000" cy="2316938"/>
          </a:xfrm>
          <a:prstGeom prst="rect">
            <a:avLst/>
          </a:prstGeom>
        </p:spPr>
      </p:pic>
      <p:graphicFrame>
        <p:nvGraphicFramePr>
          <p:cNvPr id="162" name="Google Shape;162;p22"/>
          <p:cNvGraphicFramePr/>
          <p:nvPr>
            <p:extLst>
              <p:ext uri="{D42A27DB-BD31-4B8C-83A1-F6EECF244321}">
                <p14:modId xmlns:p14="http://schemas.microsoft.com/office/powerpoint/2010/main" val="3420778068"/>
              </p:ext>
            </p:extLst>
          </p:nvPr>
        </p:nvGraphicFramePr>
        <p:xfrm>
          <a:off x="952500" y="1619250"/>
          <a:ext cx="7239000" cy="2048196"/>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dirty="0">
                        <a:highlight>
                          <a:srgbClr val="449C39"/>
                        </a:highlight>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None/>
                      </a:pPr>
                      <a:r>
                        <a:rPr lang="es" sz="1200">
                          <a:solidFill>
                            <a:schemeClr val="dk1"/>
                          </a:solidFill>
                          <a:latin typeface="Cambria"/>
                          <a:ea typeface="Cambria"/>
                          <a:cs typeface="Cambria"/>
                          <a:sym typeface="Cambria"/>
                        </a:rPr>
                        <a:t>Permite editar video online sin tener que instalar ningún programa. Ofrece muchas posibilidades de edición, así como la descarga del video una vez finalizado. Recomendado para crear o editar un video directamente desde la web. </a:t>
                      </a:r>
                      <a:endParaRPr sz="120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s" sz="1200" dirty="0">
                          <a:solidFill>
                            <a:schemeClr val="dk1"/>
                          </a:solidFill>
                          <a:latin typeface="Cambria"/>
                          <a:ea typeface="Cambria"/>
                          <a:cs typeface="Cambria"/>
                          <a:sym typeface="Cambria"/>
                        </a:rPr>
                        <a:t>Permite crear, editar y añadir efectos a los archivos de audio. Funciona directamente desde el navegador ofreciendo la posibilidad de guardar el archivo en el disco duro del ordenador. Recomendado para editar o manipular un audio sin necesidad de tener instalado un programa específico. </a:t>
                      </a: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57" name="Google Shape;157;p22"/>
          <p:cNvSpPr/>
          <p:nvPr/>
        </p:nvSpPr>
        <p:spPr>
          <a:xfrm>
            <a:off x="0" y="-1300"/>
            <a:ext cx="47634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8" name="Google Shape;158;p22"/>
          <p:cNvSpPr txBox="1"/>
          <p:nvPr/>
        </p:nvSpPr>
        <p:spPr>
          <a:xfrm>
            <a:off x="426262" y="232250"/>
            <a:ext cx="4337138" cy="91545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PARA LA CREACIÓN Y GESTIÓN </a:t>
            </a:r>
            <a:endParaRPr sz="2400" b="1" dirty="0">
              <a:solidFill>
                <a:srgbClr val="FFFFFF"/>
              </a:solidFill>
              <a:latin typeface="Franklin Gothic Medium" panose="020B0603020102020204" pitchFamily="34" charset="0"/>
              <a:ea typeface="Franklin Gothic"/>
              <a:cs typeface="Franklin Gothic"/>
              <a:sym typeface="Franklin Gothic"/>
            </a:endParaRPr>
          </a:p>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DE AUDIO Y VIDEO</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63" name="Google Shape;163;p22">
            <a:hlinkClick r:id="rId4"/>
          </p:cNvPr>
          <p:cNvSpPr txBox="1"/>
          <p:nvPr/>
        </p:nvSpPr>
        <p:spPr>
          <a:xfrm>
            <a:off x="536265" y="1605500"/>
            <a:ext cx="176871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HIPPO VIDEO</a:t>
            </a:r>
            <a:endParaRPr sz="1800" b="1" dirty="0">
              <a:solidFill>
                <a:srgbClr val="FFFFFF"/>
              </a:solidFill>
              <a:highlight>
                <a:srgbClr val="449C39"/>
              </a:highlight>
            </a:endParaRPr>
          </a:p>
        </p:txBody>
      </p:sp>
      <p:sp>
        <p:nvSpPr>
          <p:cNvPr id="164" name="Google Shape;164;p22">
            <a:hlinkClick r:id="rId5"/>
          </p:cNvPr>
          <p:cNvSpPr txBox="1"/>
          <p:nvPr/>
        </p:nvSpPr>
        <p:spPr>
          <a:xfrm>
            <a:off x="536265" y="2626550"/>
            <a:ext cx="176871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BEARAUDIO</a:t>
            </a:r>
            <a:endParaRPr sz="1800" b="1" dirty="0">
              <a:solidFill>
                <a:srgbClr val="FFFFFF"/>
              </a:solidFill>
              <a:highlight>
                <a:srgbClr val="449C39"/>
              </a:highlight>
            </a:endParaRPr>
          </a:p>
        </p:txBody>
      </p:sp>
      <p:sp>
        <p:nvSpPr>
          <p:cNvPr id="14" name="CuadroTexto 13"/>
          <p:cNvSpPr txBox="1"/>
          <p:nvPr/>
        </p:nvSpPr>
        <p:spPr>
          <a:xfrm>
            <a:off x="7129288" y="4866501"/>
            <a:ext cx="1665820" cy="276999"/>
          </a:xfrm>
          <a:prstGeom prst="rect">
            <a:avLst/>
          </a:prstGeom>
          <a:noFill/>
        </p:spPr>
        <p:txBody>
          <a:bodyPr wrap="square" rtlCol="0">
            <a:spAutoFit/>
          </a:bodyPr>
          <a:lstStyle/>
          <a:p>
            <a:r>
              <a:rPr lang="en-US" sz="600" dirty="0" err="1" smtClean="0">
                <a:solidFill>
                  <a:schemeClr val="tx2">
                    <a:lumMod val="75000"/>
                  </a:schemeClr>
                </a:solidFill>
              </a:rPr>
              <a:t>Diseñado</a:t>
            </a:r>
            <a:r>
              <a:rPr lang="en-US" sz="600" dirty="0" smtClean="0">
                <a:solidFill>
                  <a:schemeClr val="tx2">
                    <a:lumMod val="75000"/>
                  </a:schemeClr>
                </a:solidFill>
              </a:rPr>
              <a:t> </a:t>
            </a:r>
            <a:r>
              <a:rPr lang="en-US" sz="600" dirty="0" err="1" smtClean="0">
                <a:solidFill>
                  <a:schemeClr val="tx2">
                    <a:lumMod val="75000"/>
                  </a:schemeClr>
                </a:solidFill>
              </a:rPr>
              <a:t>por</a:t>
            </a:r>
            <a:r>
              <a:rPr lang="en-US" sz="600" dirty="0" smtClean="0">
                <a:solidFill>
                  <a:schemeClr val="tx2">
                    <a:lumMod val="75000"/>
                  </a:schemeClr>
                </a:solidFill>
              </a:rPr>
              <a:t> </a:t>
            </a:r>
            <a:r>
              <a:rPr lang="en-US" sz="600" dirty="0" err="1" smtClean="0">
                <a:solidFill>
                  <a:schemeClr val="tx2">
                    <a:lumMod val="75000"/>
                  </a:schemeClr>
                </a:solidFill>
              </a:rPr>
              <a:t>Clker</a:t>
            </a:r>
            <a:r>
              <a:rPr lang="en-US" sz="600" dirty="0" smtClean="0">
                <a:solidFill>
                  <a:schemeClr val="tx2">
                    <a:lumMod val="75000"/>
                  </a:schemeClr>
                </a:solidFill>
              </a:rPr>
              <a:t>-Free-Vector-Images / </a:t>
            </a:r>
            <a:r>
              <a:rPr lang="en-US" sz="600" dirty="0" err="1" smtClean="0">
                <a:solidFill>
                  <a:schemeClr val="tx2">
                    <a:lumMod val="75000"/>
                  </a:schemeClr>
                </a:solidFill>
              </a:rPr>
              <a:t>Pixabay</a:t>
            </a:r>
            <a:endParaRPr lang="en-US" sz="6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3"/>
          <p:cNvSpPr/>
          <p:nvPr/>
        </p:nvSpPr>
        <p:spPr>
          <a:xfrm>
            <a:off x="0" y="-1300"/>
            <a:ext cx="53085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0" name="Google Shape;170;p23"/>
          <p:cNvSpPr txBox="1"/>
          <p:nvPr/>
        </p:nvSpPr>
        <p:spPr>
          <a:xfrm>
            <a:off x="385012" y="232249"/>
            <a:ext cx="4923488" cy="915451"/>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PARA LA CREACIÓN Y GESTIÓN </a:t>
            </a:r>
            <a:endParaRPr sz="2400" b="1" dirty="0">
              <a:solidFill>
                <a:srgbClr val="FFFFFF"/>
              </a:solidFill>
              <a:latin typeface="Franklin Gothic Medium" panose="020B0603020102020204" pitchFamily="34" charset="0"/>
              <a:ea typeface="Franklin Gothic"/>
              <a:cs typeface="Franklin Gothic"/>
              <a:sym typeface="Franklin Gothic"/>
            </a:endParaRPr>
          </a:p>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DE BLOGS Y PÁGINAS PERSONALES</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71" name="Google Shape;171;p23"/>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2" name="Google Shape;172;p23"/>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dirty="0">
                <a:solidFill>
                  <a:srgbClr val="FFFFFF"/>
                </a:solidFill>
                <a:latin typeface="Cambria"/>
                <a:ea typeface="Cambria"/>
                <a:cs typeface="Cambria"/>
                <a:sym typeface="Cambria"/>
              </a:rPr>
              <a:t>El conjunto de datos sobre una persona u organización</a:t>
            </a:r>
            <a:r>
              <a:rPr lang="es" sz="1200" dirty="0" smtClean="0">
                <a:solidFill>
                  <a:srgbClr val="FFFFFF"/>
                </a:solidFill>
                <a:latin typeface="Cambria"/>
                <a:ea typeface="Cambria"/>
                <a:cs typeface="Cambria"/>
                <a:sym typeface="Cambria"/>
              </a:rPr>
              <a:t>, accesibles </a:t>
            </a:r>
            <a:r>
              <a:rPr lang="es" sz="1200" dirty="0">
                <a:solidFill>
                  <a:srgbClr val="FFFFFF"/>
                </a:solidFill>
                <a:latin typeface="Cambria"/>
                <a:ea typeface="Cambria"/>
                <a:cs typeface="Cambria"/>
                <a:sym typeface="Cambria"/>
              </a:rPr>
              <a:t>de forma pública través de Internet. </a:t>
            </a:r>
            <a:endParaRPr sz="1200" b="1" i="0" u="none" strike="noStrike" cap="none" dirty="0">
              <a:solidFill>
                <a:srgbClr val="FFFFFF"/>
              </a:solidFill>
              <a:latin typeface="Cambria"/>
              <a:ea typeface="Cambria"/>
              <a:cs typeface="Cambria"/>
              <a:sym typeface="Cambria"/>
            </a:endParaRPr>
          </a:p>
        </p:txBody>
      </p:sp>
      <p:sp>
        <p:nvSpPr>
          <p:cNvPr id="173" name="Google Shape;173;p23"/>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dirty="0">
                <a:solidFill>
                  <a:srgbClr val="FFFFFF"/>
                </a:solidFill>
                <a:latin typeface="Cambria"/>
                <a:ea typeface="Cambria"/>
                <a:cs typeface="Cambria"/>
                <a:sym typeface="Cambria"/>
              </a:rPr>
              <a:t>Es u</a:t>
            </a:r>
            <a:r>
              <a:rPr lang="es" sz="1200" i="0" u="none" strike="noStrike" cap="none" dirty="0">
                <a:solidFill>
                  <a:srgbClr val="FFFFFF"/>
                </a:solidFill>
                <a:latin typeface="Cambria"/>
                <a:ea typeface="Cambria"/>
                <a:cs typeface="Cambria"/>
                <a:sym typeface="Cambria"/>
              </a:rPr>
              <a:t>na </a:t>
            </a:r>
            <a:r>
              <a:rPr lang="es" sz="1200" i="0" u="none" strike="noStrike" cap="none" dirty="0" smtClean="0">
                <a:solidFill>
                  <a:srgbClr val="FFFFFF"/>
                </a:solidFill>
                <a:latin typeface="Cambria"/>
                <a:ea typeface="Cambria"/>
                <a:cs typeface="Cambria"/>
                <a:sym typeface="Cambria"/>
              </a:rPr>
              <a:t>identidad fragmentada </a:t>
            </a:r>
            <a:r>
              <a:rPr lang="es" sz="1200" i="0" u="none" strike="noStrike" cap="none" dirty="0">
                <a:solidFill>
                  <a:srgbClr val="FFFFFF"/>
                </a:solidFill>
                <a:latin typeface="Cambria"/>
                <a:ea typeface="Cambria"/>
                <a:cs typeface="Cambria"/>
                <a:sym typeface="Cambria"/>
              </a:rPr>
              <a:t>y múltiple,</a:t>
            </a:r>
            <a:r>
              <a:rPr lang="es" sz="1200" dirty="0">
                <a:solidFill>
                  <a:srgbClr val="FFFFFF"/>
                </a:solidFill>
                <a:latin typeface="Cambria"/>
                <a:ea typeface="Cambria"/>
                <a:cs typeface="Cambria"/>
                <a:sym typeface="Cambria"/>
              </a:rPr>
              <a:t> compuesta por</a:t>
            </a:r>
            <a:r>
              <a:rPr lang="es" sz="1200" i="0" u="none" strike="noStrike" cap="none" dirty="0">
                <a:solidFill>
                  <a:srgbClr val="FFFFFF"/>
                </a:solidFill>
                <a:latin typeface="Cambria"/>
                <a:ea typeface="Cambria"/>
                <a:cs typeface="Cambria"/>
                <a:sym typeface="Cambria"/>
              </a:rPr>
              <a:t> diferentes perfiles según el entorno </a:t>
            </a:r>
            <a:r>
              <a:rPr lang="es" sz="1200" dirty="0">
                <a:solidFill>
                  <a:srgbClr val="FFFFFF"/>
                </a:solidFill>
                <a:latin typeface="Cambria"/>
                <a:ea typeface="Cambria"/>
                <a:cs typeface="Cambria"/>
                <a:sym typeface="Cambria"/>
              </a:rPr>
              <a:t>o contexto en que se construya.</a:t>
            </a:r>
            <a:endParaRPr sz="1200" b="1" i="0" u="none" strike="noStrike" cap="none" dirty="0">
              <a:solidFill>
                <a:srgbClr val="FFFFFF"/>
              </a:solidFill>
              <a:latin typeface="Cambria"/>
              <a:ea typeface="Cambria"/>
              <a:cs typeface="Cambria"/>
              <a:sym typeface="Cambria"/>
            </a:endParaRPr>
          </a:p>
        </p:txBody>
      </p:sp>
      <p:graphicFrame>
        <p:nvGraphicFramePr>
          <p:cNvPr id="174" name="Google Shape;174;p23"/>
          <p:cNvGraphicFramePr/>
          <p:nvPr>
            <p:extLst>
              <p:ext uri="{D42A27DB-BD31-4B8C-83A1-F6EECF244321}">
                <p14:modId xmlns:p14="http://schemas.microsoft.com/office/powerpoint/2010/main" val="2165718965"/>
              </p:ext>
            </p:extLst>
          </p:nvPr>
        </p:nvGraphicFramePr>
        <p:xfrm>
          <a:off x="952500" y="1619250"/>
          <a:ext cx="7239000" cy="3781847"/>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1296752">
                <a:tc>
                  <a:txBody>
                    <a:bodyPr/>
                    <a:lstStyle/>
                    <a:p>
                      <a:pPr marL="0" lvl="0" indent="0" algn="l" rtl="0">
                        <a:spcBef>
                          <a:spcPts val="0"/>
                        </a:spcBef>
                        <a:spcAft>
                          <a:spcPts val="0"/>
                        </a:spcAft>
                        <a:buNone/>
                      </a:pPr>
                      <a:endParaRPr lang="es-ES" sz="1800" noProof="0" dirty="0">
                        <a:highlight>
                          <a:srgbClr val="449C39"/>
                        </a:highlight>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None/>
                      </a:pPr>
                      <a:r>
                        <a:rPr lang="es-ES" sz="1200" noProof="0" dirty="0" smtClean="0">
                          <a:solidFill>
                            <a:schemeClr val="dk1"/>
                          </a:solidFill>
                          <a:latin typeface="Cambria"/>
                          <a:ea typeface="Cambria"/>
                          <a:cs typeface="Cambria"/>
                          <a:sym typeface="Cambria"/>
                        </a:rPr>
                        <a:t>Permite crear un blog o página web con muchas opciones de edición sin necesidad de tener conocimientos de maquetación web. Ofrece alojamiento gratuito utilizando su propio dominio y herramientas de analítica para posicionar el blog en las primeras posiciones de una búsqueda. Recomendado para crear un blog profesional con idea de ubicarlo en un futuro en un dominio propio. </a:t>
                      </a:r>
                    </a:p>
                    <a:p>
                      <a:pPr marL="0" lvl="0" indent="0" algn="just" rtl="0">
                        <a:lnSpc>
                          <a:spcPct val="115000"/>
                        </a:lnSpc>
                        <a:spcBef>
                          <a:spcPts val="0"/>
                        </a:spcBef>
                        <a:spcAft>
                          <a:spcPts val="0"/>
                        </a:spcAft>
                        <a:buNone/>
                      </a:pPr>
                      <a:endParaRPr lang="es-ES" sz="1200" noProof="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914471">
                <a:tc>
                  <a:txBody>
                    <a:bodyPr/>
                    <a:lstStyle/>
                    <a:p>
                      <a:pPr marL="0" lvl="0" indent="0" algn="l" rtl="0">
                        <a:spcBef>
                          <a:spcPts val="0"/>
                        </a:spcBef>
                        <a:spcAft>
                          <a:spcPts val="0"/>
                        </a:spcAft>
                        <a:buNone/>
                      </a:pPr>
                      <a:endParaRPr lang="es-ES" noProof="0"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None/>
                      </a:pPr>
                      <a:r>
                        <a:rPr lang="es-ES" sz="1200" noProof="0" dirty="0" smtClean="0">
                          <a:solidFill>
                            <a:schemeClr val="dk1"/>
                          </a:solidFill>
                          <a:latin typeface="Cambria"/>
                          <a:ea typeface="Cambria"/>
                          <a:cs typeface="Cambria"/>
                          <a:sym typeface="Cambria"/>
                        </a:rPr>
                        <a:t>Solución de Google para crear una página web simple donde alojar y publicar los contenidos multimedia elaborados. Recomendado para crear un portfolio web personal en muy pocos clics vinculado a tus archivos almacenados en Drive</a:t>
                      </a:r>
                      <a:r>
                        <a:rPr lang="es-ES" sz="1100" noProof="0" dirty="0" smtClean="0">
                          <a:solidFill>
                            <a:schemeClr val="dk1"/>
                          </a:solidFill>
                        </a:rPr>
                        <a:t>. </a:t>
                      </a:r>
                      <a:endParaRPr lang="es-ES" sz="1200" noProof="0" dirty="0" smtClean="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lang="es-ES" sz="1200" noProof="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1313027">
                <a:tc>
                  <a:txBody>
                    <a:bodyPr/>
                    <a:lstStyle/>
                    <a:p>
                      <a:pPr marL="0" lvl="0" indent="0" algn="l" rtl="0">
                        <a:spcBef>
                          <a:spcPts val="0"/>
                        </a:spcBef>
                        <a:spcAft>
                          <a:spcPts val="0"/>
                        </a:spcAft>
                        <a:buNone/>
                      </a:pPr>
                      <a:endParaRPr lang="es-ES" noProof="0"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just" rtl="0">
                        <a:lnSpc>
                          <a:spcPct val="115000"/>
                        </a:lnSpc>
                        <a:spcBef>
                          <a:spcPts val="0"/>
                        </a:spcBef>
                        <a:spcAft>
                          <a:spcPts val="0"/>
                        </a:spcAft>
                        <a:buNone/>
                      </a:pPr>
                      <a:r>
                        <a:rPr lang="es-ES" sz="1200" noProof="0" dirty="0" smtClean="0">
                          <a:solidFill>
                            <a:schemeClr val="dk1"/>
                          </a:solidFill>
                          <a:latin typeface="Cambria"/>
                          <a:ea typeface="Cambria"/>
                          <a:cs typeface="Cambria"/>
                          <a:sym typeface="Cambria"/>
                        </a:rPr>
                        <a:t>Permite la crear un portfolio personal sincronizado con las herramientas de Google, </a:t>
                      </a:r>
                      <a:r>
                        <a:rPr lang="es-ES" sz="1200" noProof="0" dirty="0" err="1" smtClean="0">
                          <a:solidFill>
                            <a:schemeClr val="dk1"/>
                          </a:solidFill>
                          <a:latin typeface="Cambria"/>
                          <a:ea typeface="Cambria"/>
                          <a:cs typeface="Cambria"/>
                          <a:sym typeface="Cambria"/>
                        </a:rPr>
                        <a:t>Prezi</a:t>
                      </a:r>
                      <a:r>
                        <a:rPr lang="es-ES" sz="1200" noProof="0" dirty="0" smtClean="0">
                          <a:solidFill>
                            <a:schemeClr val="dk1"/>
                          </a:solidFill>
                          <a:latin typeface="Cambria"/>
                          <a:ea typeface="Cambria"/>
                          <a:cs typeface="Cambria"/>
                          <a:sym typeface="Cambria"/>
                        </a:rPr>
                        <a:t> y </a:t>
                      </a:r>
                      <a:r>
                        <a:rPr lang="es-ES" sz="1200" noProof="0" dirty="0" err="1" smtClean="0">
                          <a:solidFill>
                            <a:schemeClr val="dk1"/>
                          </a:solidFill>
                          <a:latin typeface="Cambria"/>
                          <a:ea typeface="Cambria"/>
                          <a:cs typeface="Cambria"/>
                          <a:sym typeface="Cambria"/>
                        </a:rPr>
                        <a:t>Linkedin</a:t>
                      </a:r>
                      <a:r>
                        <a:rPr lang="es-ES" sz="1200" noProof="0" dirty="0" smtClean="0">
                          <a:solidFill>
                            <a:schemeClr val="dk1"/>
                          </a:solidFill>
                          <a:latin typeface="Cambria"/>
                          <a:ea typeface="Cambria"/>
                          <a:cs typeface="Cambria"/>
                          <a:sym typeface="Cambria"/>
                        </a:rPr>
                        <a:t>. Además ofrece la posibilidad de interactuar mediante una red social propia donde compartir conocimientos y habilidades. Recomendado para crear un portfolio digital vinculado a empresas y el mundo académico.</a:t>
                      </a:r>
                    </a:p>
                    <a:p>
                      <a:pPr marL="0" lvl="0" indent="0" algn="just" rtl="0">
                        <a:lnSpc>
                          <a:spcPct val="115000"/>
                        </a:lnSpc>
                        <a:spcBef>
                          <a:spcPts val="0"/>
                        </a:spcBef>
                        <a:spcAft>
                          <a:spcPts val="0"/>
                        </a:spcAft>
                        <a:buNone/>
                      </a:pPr>
                      <a:endParaRPr lang="es-ES" sz="1200" noProof="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75" name="Google Shape;175;p23">
            <a:hlinkClick r:id="rId3"/>
          </p:cNvPr>
          <p:cNvSpPr txBox="1"/>
          <p:nvPr/>
        </p:nvSpPr>
        <p:spPr>
          <a:xfrm>
            <a:off x="385012" y="1612375"/>
            <a:ext cx="1921770" cy="459000"/>
          </a:xfrm>
          <a:prstGeom prst="rect">
            <a:avLst/>
          </a:prstGeom>
          <a:solidFill>
            <a:srgbClr val="449C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b="1" dirty="0">
                <a:solidFill>
                  <a:srgbClr val="FFFFFF"/>
                </a:solidFill>
              </a:rPr>
              <a:t>WORDPRESS</a:t>
            </a:r>
            <a:endParaRPr sz="1800" b="1" dirty="0">
              <a:solidFill>
                <a:srgbClr val="FFFFFF"/>
              </a:solidFill>
              <a:highlight>
                <a:srgbClr val="449C39"/>
              </a:highlight>
            </a:endParaRPr>
          </a:p>
        </p:txBody>
      </p:sp>
      <p:sp>
        <p:nvSpPr>
          <p:cNvPr id="176" name="Google Shape;176;p23">
            <a:hlinkClick r:id="rId4"/>
          </p:cNvPr>
          <p:cNvSpPr txBox="1"/>
          <p:nvPr/>
        </p:nvSpPr>
        <p:spPr>
          <a:xfrm>
            <a:off x="385012" y="3064175"/>
            <a:ext cx="1919198" cy="459000"/>
          </a:xfrm>
          <a:prstGeom prst="rect">
            <a:avLst/>
          </a:prstGeom>
          <a:solidFill>
            <a:srgbClr val="449C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b="1" dirty="0">
                <a:solidFill>
                  <a:srgbClr val="FFFFFF"/>
                </a:solidFill>
              </a:rPr>
              <a:t>GOOGLE SITES</a:t>
            </a:r>
            <a:endParaRPr sz="1800" b="1" dirty="0">
              <a:solidFill>
                <a:srgbClr val="FFFFFF"/>
              </a:solidFill>
              <a:highlight>
                <a:srgbClr val="449C39"/>
              </a:highlight>
            </a:endParaRPr>
          </a:p>
        </p:txBody>
      </p:sp>
      <p:sp>
        <p:nvSpPr>
          <p:cNvPr id="177" name="Google Shape;177;p23">
            <a:hlinkClick r:id="rId5"/>
          </p:cNvPr>
          <p:cNvSpPr txBox="1"/>
          <p:nvPr/>
        </p:nvSpPr>
        <p:spPr>
          <a:xfrm>
            <a:off x="385012" y="4046075"/>
            <a:ext cx="1919198" cy="393000"/>
          </a:xfrm>
          <a:prstGeom prst="rect">
            <a:avLst/>
          </a:prstGeom>
          <a:solidFill>
            <a:srgbClr val="449C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b="1" dirty="0">
                <a:solidFill>
                  <a:srgbClr val="FFFFFF"/>
                </a:solidFill>
              </a:rPr>
              <a:t>PORTFOLIUM</a:t>
            </a:r>
            <a:endParaRPr sz="1800" b="1" dirty="0">
              <a:solidFill>
                <a:srgbClr val="FFFFFF"/>
              </a:solidFill>
              <a:highlight>
                <a:srgbClr val="449C39"/>
              </a:highlight>
            </a:endParaRPr>
          </a:p>
        </p:txBody>
      </p:sp>
      <p:grpSp>
        <p:nvGrpSpPr>
          <p:cNvPr id="17" name="Grupo 16"/>
          <p:cNvGrpSpPr/>
          <p:nvPr/>
        </p:nvGrpSpPr>
        <p:grpSpPr>
          <a:xfrm>
            <a:off x="5599814" y="649850"/>
            <a:ext cx="2703285" cy="223299"/>
            <a:chOff x="5599814" y="649850"/>
            <a:chExt cx="3339401" cy="275844"/>
          </a:xfrm>
        </p:grpSpPr>
        <p:sp>
          <p:nvSpPr>
            <p:cNvPr id="5" name="Proceso alternativo 4"/>
            <p:cNvSpPr/>
            <p:nvPr/>
          </p:nvSpPr>
          <p:spPr>
            <a:xfrm>
              <a:off x="5599814" y="652130"/>
              <a:ext cx="2884967" cy="262270"/>
            </a:xfrm>
            <a:prstGeom prst="flowChartAlternateProcess">
              <a:avLst/>
            </a:prstGeom>
            <a:noFill/>
            <a:ln>
              <a:solidFill>
                <a:srgbClr val="BACB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1200" dirty="0" smtClean="0">
                  <a:solidFill>
                    <a:schemeClr val="tx1"/>
                  </a:solidFill>
                </a:rPr>
                <a:t>http://</a:t>
              </a:r>
              <a:endParaRPr lang="eu-ES" sz="1200" dirty="0">
                <a:solidFill>
                  <a:schemeClr val="tx1"/>
                </a:solidFill>
              </a:endParaRPr>
            </a:p>
          </p:txBody>
        </p:sp>
        <p:grpSp>
          <p:nvGrpSpPr>
            <p:cNvPr id="16" name="Grupo 15"/>
            <p:cNvGrpSpPr/>
            <p:nvPr/>
          </p:nvGrpSpPr>
          <p:grpSpPr>
            <a:xfrm>
              <a:off x="8545701" y="649850"/>
              <a:ext cx="393514" cy="275844"/>
              <a:chOff x="8569511" y="649850"/>
              <a:chExt cx="393514" cy="275844"/>
            </a:xfrm>
          </p:grpSpPr>
          <p:sp>
            <p:nvSpPr>
              <p:cNvPr id="13" name="Rectángulo redondeado 12"/>
              <p:cNvSpPr/>
              <p:nvPr/>
            </p:nvSpPr>
            <p:spPr>
              <a:xfrm>
                <a:off x="8569511" y="649850"/>
                <a:ext cx="393514" cy="262800"/>
              </a:xfrm>
              <a:prstGeom prst="roundRect">
                <a:avLst/>
              </a:prstGeom>
              <a:noFill/>
              <a:ln>
                <a:solidFill>
                  <a:srgbClr val="BACB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u-ES"/>
              </a:p>
            </p:txBody>
          </p:sp>
          <p:grpSp>
            <p:nvGrpSpPr>
              <p:cNvPr id="9" name="Grupo 8"/>
              <p:cNvGrpSpPr/>
              <p:nvPr/>
            </p:nvGrpSpPr>
            <p:grpSpPr>
              <a:xfrm rot="1113005">
                <a:off x="8689956" y="662812"/>
                <a:ext cx="181806" cy="262882"/>
                <a:chOff x="8647814" y="652130"/>
                <a:chExt cx="262270" cy="379228"/>
              </a:xfrm>
            </p:grpSpPr>
            <p:sp>
              <p:nvSpPr>
                <p:cNvPr id="6" name="Elipse 5"/>
                <p:cNvSpPr/>
                <p:nvPr/>
              </p:nvSpPr>
              <p:spPr>
                <a:xfrm>
                  <a:off x="8647814" y="652130"/>
                  <a:ext cx="262270" cy="262270"/>
                </a:xfrm>
                <a:prstGeom prst="ellipse">
                  <a:avLst/>
                </a:prstGeom>
                <a:solidFill>
                  <a:srgbClr val="BACB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u-ES"/>
                </a:p>
              </p:txBody>
            </p:sp>
            <p:sp>
              <p:nvSpPr>
                <p:cNvPr id="7" name="Terminador 6"/>
                <p:cNvSpPr/>
                <p:nvPr/>
              </p:nvSpPr>
              <p:spPr>
                <a:xfrm rot="1303474">
                  <a:off x="8688812" y="797442"/>
                  <a:ext cx="64581" cy="233916"/>
                </a:xfrm>
                <a:prstGeom prst="flowChartTerminator">
                  <a:avLst/>
                </a:prstGeom>
                <a:solidFill>
                  <a:srgbClr val="BACB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u-ES"/>
                </a:p>
              </p:txBody>
            </p:sp>
            <p:sp>
              <p:nvSpPr>
                <p:cNvPr id="8" name="Elipse 7"/>
                <p:cNvSpPr/>
                <p:nvPr/>
              </p:nvSpPr>
              <p:spPr>
                <a:xfrm>
                  <a:off x="8697676" y="699976"/>
                  <a:ext cx="162547" cy="162547"/>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u-ES"/>
                </a:p>
              </p:txBody>
            </p:sp>
          </p:grpSp>
        </p:gr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contenido 1"/>
          <p:cNvSpPr>
            <a:spLocks noGrp="1"/>
          </p:cNvSpPr>
          <p:nvPr>
            <p:ph idx="1"/>
          </p:nvPr>
        </p:nvSpPr>
        <p:spPr>
          <a:xfrm>
            <a:off x="6115591" y="1999967"/>
            <a:ext cx="2737063" cy="1254292"/>
          </a:xfrm>
        </p:spPr>
        <p:txBody>
          <a:bodyPr/>
          <a:lstStyle/>
          <a:p>
            <a:r>
              <a:rPr lang="es-ES" sz="900" b="1" dirty="0" err="1"/>
              <a:t>Humanitate</a:t>
            </a:r>
            <a:r>
              <a:rPr lang="es-ES" sz="900" b="1" dirty="0"/>
              <a:t> eta </a:t>
            </a:r>
            <a:r>
              <a:rPr lang="es-ES" sz="900" b="1" dirty="0" err="1"/>
              <a:t>Hezkuntza</a:t>
            </a:r>
            <a:r>
              <a:rPr lang="es-ES" sz="900" b="1" dirty="0"/>
              <a:t> </a:t>
            </a:r>
            <a:r>
              <a:rPr lang="es-ES" sz="900" b="1" dirty="0" err="1"/>
              <a:t>Zientzien</a:t>
            </a:r>
            <a:r>
              <a:rPr lang="es-ES" sz="900" b="1" dirty="0"/>
              <a:t> </a:t>
            </a:r>
            <a:r>
              <a:rPr lang="es-ES" sz="900" b="1" dirty="0" err="1"/>
              <a:t>Fakultatea</a:t>
            </a:r>
            <a:endParaRPr lang="es-ES" sz="900" b="1" dirty="0"/>
          </a:p>
          <a:p>
            <a:r>
              <a:rPr lang="es-ES" sz="900" b="1" dirty="0" err="1" smtClean="0"/>
              <a:t>Biblioteka</a:t>
            </a:r>
            <a:endParaRPr lang="es-ES" sz="900" b="1" dirty="0"/>
          </a:p>
          <a:p>
            <a:r>
              <a:rPr lang="pl-PL" sz="900" dirty="0" smtClean="0"/>
              <a:t>Dorleta</a:t>
            </a:r>
            <a:r>
              <a:rPr lang="es-ES" sz="900" smtClean="0"/>
              <a:t>,</a:t>
            </a:r>
            <a:r>
              <a:rPr lang="pl-PL" sz="900" smtClean="0"/>
              <a:t> </a:t>
            </a:r>
            <a:r>
              <a:rPr lang="pl-PL" sz="900" dirty="0"/>
              <a:t>z/g. </a:t>
            </a:r>
            <a:endParaRPr lang="es-ES" sz="900" dirty="0" smtClean="0"/>
          </a:p>
          <a:p>
            <a:r>
              <a:rPr lang="pl-PL" sz="900" dirty="0" smtClean="0"/>
              <a:t>20540</a:t>
            </a:r>
            <a:r>
              <a:rPr lang="pl-PL" sz="900" dirty="0"/>
              <a:t>, Eskoriatza, Gipuzkoa</a:t>
            </a:r>
            <a:r>
              <a:rPr lang="pl-PL" sz="900" dirty="0" smtClean="0"/>
              <a:t>.</a:t>
            </a:r>
            <a:endParaRPr lang="es-ES" sz="900" dirty="0" smtClean="0"/>
          </a:p>
          <a:p>
            <a:r>
              <a:rPr lang="es-ES" sz="900" dirty="0" smtClean="0"/>
              <a:t>T</a:t>
            </a:r>
            <a:r>
              <a:rPr lang="es-ES" sz="900" dirty="0"/>
              <a:t>. </a:t>
            </a:r>
            <a:r>
              <a:rPr lang="es-ES" sz="900" dirty="0" smtClean="0"/>
              <a:t>943714157</a:t>
            </a:r>
          </a:p>
          <a:p>
            <a:r>
              <a:rPr lang="es-ES" sz="900" dirty="0"/>
              <a:t>biblioteka.huhezi@mondragon.edu</a:t>
            </a:r>
          </a:p>
        </p:txBody>
      </p:sp>
      <p:sp>
        <p:nvSpPr>
          <p:cNvPr id="5" name="Marcador de contenido 1"/>
          <p:cNvSpPr txBox="1">
            <a:spLocks/>
          </p:cNvSpPr>
          <p:nvPr/>
        </p:nvSpPr>
        <p:spPr>
          <a:xfrm>
            <a:off x="3469374" y="2009520"/>
            <a:ext cx="2171702" cy="863011"/>
          </a:xfrm>
          <a:prstGeom prst="rect">
            <a:avLst/>
          </a:prstGeom>
        </p:spPr>
        <p:txBody>
          <a:bodyPr vert="horz" lIns="68580" tIns="34290" rIns="68580" bIns="34290" rtlCol="0">
            <a:noAutofit/>
          </a:bodyPr>
          <a:lstStyle>
            <a:lvl1pPr marL="0" marR="0" indent="0" algn="l" defTabSz="457189" rtl="0" eaLnBrk="1" fontAlgn="auto" latinLnBrk="0" hangingPunct="1">
              <a:lnSpc>
                <a:spcPct val="100000"/>
              </a:lnSpc>
              <a:spcBef>
                <a:spcPct val="20000"/>
              </a:spcBef>
              <a:spcAft>
                <a:spcPts val="0"/>
              </a:spcAft>
              <a:buClr>
                <a:srgbClr val="00A3AE"/>
              </a:buClr>
              <a:buSzTx/>
              <a:buFont typeface="Arial"/>
              <a:buNone/>
              <a:tabLst/>
              <a:defRPr lang="es-ES_tradnl" sz="1400" b="0" i="0" kern="1200" noProof="0">
                <a:solidFill>
                  <a:srgbClr val="FFFFFF"/>
                </a:solidFill>
                <a:latin typeface="Arial Nova Light" charset="0"/>
                <a:ea typeface="Arial Nova Light" charset="0"/>
                <a:cs typeface="Arial Nova Light" charset="0"/>
              </a:defRPr>
            </a:lvl1pPr>
            <a:lvl2pPr marL="457188" marR="0" indent="0" algn="l" defTabSz="457189" rtl="0" eaLnBrk="1" fontAlgn="auto" latinLnBrk="0" hangingPunct="1">
              <a:lnSpc>
                <a:spcPct val="100000"/>
              </a:lnSpc>
              <a:spcBef>
                <a:spcPct val="20000"/>
              </a:spcBef>
              <a:spcAft>
                <a:spcPts val="0"/>
              </a:spcAft>
              <a:buClr>
                <a:srgbClr val="00A3AE"/>
              </a:buClr>
              <a:buSzTx/>
              <a:buFont typeface="Arial"/>
              <a:buNone/>
              <a:tabLst/>
              <a:defRPr lang="es-ES_tradnl" sz="1200" b="0" i="0" kern="1200" noProof="0">
                <a:solidFill>
                  <a:srgbClr val="FFFFFF"/>
                </a:solidFill>
                <a:latin typeface="Arial Nova Light" charset="0"/>
                <a:ea typeface="Arial Nova Light" charset="0"/>
                <a:cs typeface="Arial Nova Light" charset="0"/>
              </a:defRPr>
            </a:lvl2pPr>
            <a:lvl3pPr marL="914377" marR="0" indent="0" algn="l" defTabSz="457189" rtl="0" eaLnBrk="1" fontAlgn="auto" latinLnBrk="0" hangingPunct="1">
              <a:lnSpc>
                <a:spcPct val="100000"/>
              </a:lnSpc>
              <a:spcBef>
                <a:spcPct val="20000"/>
              </a:spcBef>
              <a:spcAft>
                <a:spcPts val="0"/>
              </a:spcAft>
              <a:buClr>
                <a:srgbClr val="00A3AE"/>
              </a:buClr>
              <a:buSzTx/>
              <a:buFont typeface="Arial"/>
              <a:buNone/>
              <a:tabLst/>
              <a:defRPr lang="es-ES_tradnl" sz="1100" b="0" i="0" kern="1200" noProof="0">
                <a:solidFill>
                  <a:srgbClr val="FFFFFF"/>
                </a:solidFill>
                <a:latin typeface="Arial Nova Light" charset="0"/>
                <a:ea typeface="Arial Nova Light" charset="0"/>
                <a:cs typeface="Arial Nova Light" charset="0"/>
              </a:defRPr>
            </a:lvl3pPr>
            <a:lvl4pPr marL="1371566" marR="0" indent="0" algn="l" defTabSz="457189" rtl="0" eaLnBrk="1" fontAlgn="auto" latinLnBrk="0" hangingPunct="1">
              <a:lnSpc>
                <a:spcPct val="100000"/>
              </a:lnSpc>
              <a:spcBef>
                <a:spcPct val="20000"/>
              </a:spcBef>
              <a:spcAft>
                <a:spcPts val="0"/>
              </a:spcAft>
              <a:buClr>
                <a:srgbClr val="00A3AE"/>
              </a:buClr>
              <a:buSzTx/>
              <a:buFont typeface="Arial"/>
              <a:buNone/>
              <a:tabLst/>
              <a:defRPr lang="es-ES_tradnl" sz="1050" b="0" i="0" kern="1200" noProof="0">
                <a:solidFill>
                  <a:srgbClr val="FFFFFF"/>
                </a:solidFill>
                <a:latin typeface="Arial Nova Light" charset="0"/>
                <a:ea typeface="Arial Nova Light" charset="0"/>
                <a:cs typeface="Arial Nova Light" charset="0"/>
              </a:defRPr>
            </a:lvl4pPr>
            <a:lvl5pPr marL="1828755" marR="0" indent="0" algn="l" defTabSz="457189" rtl="0" eaLnBrk="1" fontAlgn="auto" latinLnBrk="0" hangingPunct="1">
              <a:lnSpc>
                <a:spcPct val="100000"/>
              </a:lnSpc>
              <a:spcBef>
                <a:spcPct val="20000"/>
              </a:spcBef>
              <a:spcAft>
                <a:spcPts val="0"/>
              </a:spcAft>
              <a:buClr>
                <a:srgbClr val="00A3AE"/>
              </a:buClr>
              <a:buSzTx/>
              <a:buFont typeface="Arial"/>
              <a:buNone/>
              <a:tabLst/>
              <a:defRPr lang="en-US" sz="1050" b="0" i="0" kern="1200" noProof="0">
                <a:solidFill>
                  <a:srgbClr val="FFFFFF"/>
                </a:solidFill>
                <a:latin typeface="Arial Nova Light" charset="0"/>
                <a:ea typeface="Arial Nova Light" charset="0"/>
                <a:cs typeface="Arial Nova Light"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endParaRPr lang="es-ES" sz="1800" b="1" dirty="0"/>
          </a:p>
        </p:txBody>
      </p:sp>
      <p:sp>
        <p:nvSpPr>
          <p:cNvPr id="4" name="Marcador de contenido 1"/>
          <p:cNvSpPr txBox="1">
            <a:spLocks/>
          </p:cNvSpPr>
          <p:nvPr/>
        </p:nvSpPr>
        <p:spPr>
          <a:xfrm>
            <a:off x="3276324" y="2009520"/>
            <a:ext cx="2743199" cy="127339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0" marR="0" lvl="0" indent="0" algn="l" rtl="0">
              <a:lnSpc>
                <a:spcPct val="115000"/>
              </a:lnSpc>
              <a:spcBef>
                <a:spcPts val="0"/>
              </a:spcBef>
              <a:spcAft>
                <a:spcPts val="0"/>
              </a:spcAft>
              <a:buClr>
                <a:schemeClr val="dk2"/>
              </a:buClr>
              <a:buSzPts val="1800"/>
              <a:buFont typeface="Arial"/>
              <a:buNone/>
              <a:defRPr sz="105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1pPr>
            <a:lvl2pPr marL="342891" marR="0" lvl="1" indent="0" algn="l" rtl="0">
              <a:lnSpc>
                <a:spcPct val="115000"/>
              </a:lnSpc>
              <a:spcBef>
                <a:spcPts val="1600"/>
              </a:spcBef>
              <a:spcAft>
                <a:spcPts val="0"/>
              </a:spcAft>
              <a:buClr>
                <a:schemeClr val="dk2"/>
              </a:buClr>
              <a:buSzPts val="1400"/>
              <a:buFont typeface="Arial"/>
              <a:buNone/>
              <a:defRPr sz="90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2pPr>
            <a:lvl3pPr marL="685783" marR="0" lvl="2" indent="0" algn="l" rtl="0">
              <a:lnSpc>
                <a:spcPct val="115000"/>
              </a:lnSpc>
              <a:spcBef>
                <a:spcPts val="1600"/>
              </a:spcBef>
              <a:spcAft>
                <a:spcPts val="0"/>
              </a:spcAft>
              <a:buClr>
                <a:schemeClr val="dk2"/>
              </a:buClr>
              <a:buSzPts val="1400"/>
              <a:buFont typeface="Arial"/>
              <a:buNone/>
              <a:defRPr sz="825"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3pPr>
            <a:lvl4pPr marL="1028675" marR="0" lvl="3"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4pPr>
            <a:lvl5pPr marL="1371566" marR="0" lvl="4"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r>
              <a:rPr lang="es-ES" sz="900" b="1" dirty="0" err="1"/>
              <a:t>Enpresa</a:t>
            </a:r>
            <a:r>
              <a:rPr lang="es-ES" sz="900" b="1" dirty="0"/>
              <a:t> </a:t>
            </a:r>
            <a:r>
              <a:rPr lang="es-ES" sz="900" b="1" dirty="0" err="1"/>
              <a:t>Zientzien</a:t>
            </a:r>
            <a:r>
              <a:rPr lang="es-ES" sz="900" b="1" dirty="0"/>
              <a:t> </a:t>
            </a:r>
            <a:r>
              <a:rPr lang="es-ES" sz="900" b="1" dirty="0" err="1"/>
              <a:t>Fakultatea</a:t>
            </a:r>
            <a:endParaRPr lang="es-ES" sz="900" b="1" dirty="0"/>
          </a:p>
          <a:p>
            <a:r>
              <a:rPr lang="es-ES" sz="900" b="1" dirty="0" err="1" smtClean="0"/>
              <a:t>Biblioteka</a:t>
            </a:r>
            <a:endParaRPr lang="es-ES" sz="900" b="1" dirty="0" smtClean="0"/>
          </a:p>
          <a:p>
            <a:r>
              <a:rPr lang="es-ES" sz="900" dirty="0" smtClean="0"/>
              <a:t>Ibarra </a:t>
            </a:r>
            <a:r>
              <a:rPr lang="es-ES" sz="900" dirty="0" err="1" smtClean="0"/>
              <a:t>Zelaia</a:t>
            </a:r>
            <a:r>
              <a:rPr lang="es-ES" sz="900" dirty="0" smtClean="0"/>
              <a:t>, 2</a:t>
            </a:r>
          </a:p>
          <a:p>
            <a:r>
              <a:rPr lang="es-ES" sz="900" dirty="0" smtClean="0"/>
              <a:t>20560</a:t>
            </a:r>
            <a:r>
              <a:rPr lang="es-ES" sz="900" dirty="0"/>
              <a:t>, </a:t>
            </a:r>
            <a:r>
              <a:rPr lang="es-ES" sz="900" dirty="0" err="1" smtClean="0"/>
              <a:t>Oñati</a:t>
            </a:r>
            <a:r>
              <a:rPr lang="es-ES" sz="900" dirty="0" smtClean="0"/>
              <a:t>, </a:t>
            </a:r>
            <a:r>
              <a:rPr lang="es-ES" sz="900" dirty="0" err="1" smtClean="0"/>
              <a:t>Gipuzkoa</a:t>
            </a:r>
            <a:r>
              <a:rPr lang="es-ES" sz="900" dirty="0" smtClean="0"/>
              <a:t>.</a:t>
            </a:r>
          </a:p>
          <a:p>
            <a:r>
              <a:rPr lang="es-ES" sz="900" dirty="0" smtClean="0"/>
              <a:t>T</a:t>
            </a:r>
            <a:r>
              <a:rPr lang="es-ES" sz="900" dirty="0"/>
              <a:t>. </a:t>
            </a:r>
            <a:r>
              <a:rPr lang="es-ES" sz="900" dirty="0" smtClean="0"/>
              <a:t>943718009</a:t>
            </a:r>
          </a:p>
          <a:p>
            <a:r>
              <a:rPr lang="es-ES" sz="900" dirty="0"/>
              <a:t>biblioteka.enpresagintza@mondragon.edu</a:t>
            </a:r>
          </a:p>
        </p:txBody>
      </p:sp>
      <p:sp>
        <p:nvSpPr>
          <p:cNvPr id="6" name="Marcador de contenido 1"/>
          <p:cNvSpPr txBox="1">
            <a:spLocks/>
          </p:cNvSpPr>
          <p:nvPr/>
        </p:nvSpPr>
        <p:spPr>
          <a:xfrm>
            <a:off x="444596" y="2015684"/>
            <a:ext cx="2646219" cy="127339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0" marR="0" lvl="0" indent="0" algn="l" rtl="0">
              <a:lnSpc>
                <a:spcPct val="115000"/>
              </a:lnSpc>
              <a:spcBef>
                <a:spcPts val="0"/>
              </a:spcBef>
              <a:spcAft>
                <a:spcPts val="0"/>
              </a:spcAft>
              <a:buClr>
                <a:schemeClr val="dk2"/>
              </a:buClr>
              <a:buSzPts val="1800"/>
              <a:buFont typeface="Arial"/>
              <a:buNone/>
              <a:defRPr sz="105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1pPr>
            <a:lvl2pPr marL="342891" marR="0" lvl="1" indent="0" algn="l" rtl="0">
              <a:lnSpc>
                <a:spcPct val="115000"/>
              </a:lnSpc>
              <a:spcBef>
                <a:spcPts val="1600"/>
              </a:spcBef>
              <a:spcAft>
                <a:spcPts val="0"/>
              </a:spcAft>
              <a:buClr>
                <a:schemeClr val="dk2"/>
              </a:buClr>
              <a:buSzPts val="1400"/>
              <a:buFont typeface="Arial"/>
              <a:buNone/>
              <a:defRPr sz="90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2pPr>
            <a:lvl3pPr marL="685783" marR="0" lvl="2" indent="0" algn="l" rtl="0">
              <a:lnSpc>
                <a:spcPct val="115000"/>
              </a:lnSpc>
              <a:spcBef>
                <a:spcPts val="1600"/>
              </a:spcBef>
              <a:spcAft>
                <a:spcPts val="0"/>
              </a:spcAft>
              <a:buClr>
                <a:schemeClr val="dk2"/>
              </a:buClr>
              <a:buSzPts val="1400"/>
              <a:buFont typeface="Arial"/>
              <a:buNone/>
              <a:defRPr sz="825"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3pPr>
            <a:lvl4pPr marL="1028675" marR="0" lvl="3"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4pPr>
            <a:lvl5pPr marL="1371566" marR="0" lvl="4"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r>
              <a:rPr lang="es-ES" sz="900" b="1" dirty="0" err="1"/>
              <a:t>Basque</a:t>
            </a:r>
            <a:r>
              <a:rPr lang="es-ES" sz="900" b="1" dirty="0"/>
              <a:t> </a:t>
            </a:r>
            <a:r>
              <a:rPr lang="es-ES" sz="900" b="1" dirty="0" err="1"/>
              <a:t>Culinary</a:t>
            </a:r>
            <a:r>
              <a:rPr lang="es-ES" sz="900" b="1" dirty="0"/>
              <a:t> Center</a:t>
            </a:r>
          </a:p>
          <a:p>
            <a:r>
              <a:rPr lang="es-ES" sz="900" b="1" dirty="0" err="1" smtClean="0"/>
              <a:t>Biblioteka</a:t>
            </a:r>
            <a:endParaRPr lang="es-ES" sz="900" b="1" dirty="0" smtClean="0"/>
          </a:p>
          <a:p>
            <a:r>
              <a:rPr lang="es-ES" sz="900" dirty="0"/>
              <a:t>Juan Abelino </a:t>
            </a:r>
            <a:r>
              <a:rPr lang="es-ES" sz="900" dirty="0" err="1"/>
              <a:t>Barriola</a:t>
            </a:r>
            <a:r>
              <a:rPr lang="es-ES" sz="900" dirty="0"/>
              <a:t> </a:t>
            </a:r>
            <a:r>
              <a:rPr lang="es-ES" sz="900" dirty="0" err="1"/>
              <a:t>pasealekua</a:t>
            </a:r>
            <a:r>
              <a:rPr lang="es-ES" sz="900" dirty="0"/>
              <a:t>, </a:t>
            </a:r>
            <a:r>
              <a:rPr lang="es-ES" sz="900" dirty="0" smtClean="0"/>
              <a:t>101 </a:t>
            </a:r>
          </a:p>
          <a:p>
            <a:r>
              <a:rPr lang="es-ES" sz="900" dirty="0" smtClean="0"/>
              <a:t>20009</a:t>
            </a:r>
            <a:r>
              <a:rPr lang="es-ES" sz="900" dirty="0"/>
              <a:t>, </a:t>
            </a:r>
            <a:r>
              <a:rPr lang="es-ES" sz="900" dirty="0" smtClean="0"/>
              <a:t>Donostia, </a:t>
            </a:r>
            <a:r>
              <a:rPr lang="es-ES" sz="900" dirty="0" err="1" smtClean="0"/>
              <a:t>Gipuzkoa</a:t>
            </a:r>
            <a:r>
              <a:rPr lang="es-ES" sz="900" dirty="0" smtClean="0"/>
              <a:t>.</a:t>
            </a:r>
          </a:p>
          <a:p>
            <a:r>
              <a:rPr lang="es-ES" sz="900" dirty="0" smtClean="0"/>
              <a:t>T</a:t>
            </a:r>
            <a:r>
              <a:rPr lang="es-ES" sz="900" dirty="0"/>
              <a:t>. </a:t>
            </a:r>
            <a:r>
              <a:rPr lang="es-ES" sz="900" dirty="0" smtClean="0"/>
              <a:t>943574514</a:t>
            </a:r>
          </a:p>
          <a:p>
            <a:r>
              <a:rPr lang="es-ES" sz="900" dirty="0"/>
              <a:t>biblioteca@bculinary.com</a:t>
            </a:r>
          </a:p>
        </p:txBody>
      </p:sp>
      <p:sp>
        <p:nvSpPr>
          <p:cNvPr id="7" name="Marcador de contenido 1"/>
          <p:cNvSpPr txBox="1">
            <a:spLocks/>
          </p:cNvSpPr>
          <p:nvPr/>
        </p:nvSpPr>
        <p:spPr>
          <a:xfrm>
            <a:off x="444596" y="3440697"/>
            <a:ext cx="5048731" cy="1273397"/>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0" marR="0" lvl="0" indent="0" algn="l" rtl="0">
              <a:lnSpc>
                <a:spcPct val="115000"/>
              </a:lnSpc>
              <a:spcBef>
                <a:spcPts val="0"/>
              </a:spcBef>
              <a:spcAft>
                <a:spcPts val="0"/>
              </a:spcAft>
              <a:buClr>
                <a:schemeClr val="dk2"/>
              </a:buClr>
              <a:buSzPts val="1800"/>
              <a:buFont typeface="Arial"/>
              <a:buNone/>
              <a:defRPr sz="105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1pPr>
            <a:lvl2pPr marL="342891" marR="0" lvl="1" indent="0" algn="l" rtl="0">
              <a:lnSpc>
                <a:spcPct val="115000"/>
              </a:lnSpc>
              <a:spcBef>
                <a:spcPts val="1600"/>
              </a:spcBef>
              <a:spcAft>
                <a:spcPts val="0"/>
              </a:spcAft>
              <a:buClr>
                <a:schemeClr val="dk2"/>
              </a:buClr>
              <a:buSzPts val="1400"/>
              <a:buFont typeface="Arial"/>
              <a:buNone/>
              <a:defRPr sz="900"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2pPr>
            <a:lvl3pPr marL="685783" marR="0" lvl="2" indent="0" algn="l" rtl="0">
              <a:lnSpc>
                <a:spcPct val="115000"/>
              </a:lnSpc>
              <a:spcBef>
                <a:spcPts val="1600"/>
              </a:spcBef>
              <a:spcAft>
                <a:spcPts val="0"/>
              </a:spcAft>
              <a:buClr>
                <a:schemeClr val="dk2"/>
              </a:buClr>
              <a:buSzPts val="1400"/>
              <a:buFont typeface="Arial"/>
              <a:buNone/>
              <a:defRPr sz="825"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3pPr>
            <a:lvl4pPr marL="1028675" marR="0" lvl="3"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4pPr>
            <a:lvl5pPr marL="1371566" marR="0" lvl="4" indent="0" algn="l" rtl="0">
              <a:lnSpc>
                <a:spcPct val="115000"/>
              </a:lnSpc>
              <a:spcBef>
                <a:spcPts val="1600"/>
              </a:spcBef>
              <a:spcAft>
                <a:spcPts val="0"/>
              </a:spcAft>
              <a:buClr>
                <a:schemeClr val="dk2"/>
              </a:buClr>
              <a:buSzPts val="1400"/>
              <a:buFont typeface="Arial"/>
              <a:buNone/>
              <a:defRPr sz="788" b="0" i="0" u="none" strike="noStrike" cap="none">
                <a:solidFill>
                  <a:srgbClr val="FFFFFF"/>
                </a:solidFill>
                <a:latin typeface="Arial" panose="020B0604020202020204" pitchFamily="34" charset="0"/>
                <a:ea typeface="Arial" panose="020B0604020202020204" pitchFamily="34" charset="0"/>
                <a:cs typeface="Arial" panose="020B0604020202020204" pitchFamily="34" charset="0"/>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r>
              <a:rPr lang="es-ES" sz="900" b="1" dirty="0" err="1" smtClean="0"/>
              <a:t>Goi</a:t>
            </a:r>
            <a:r>
              <a:rPr lang="es-ES" sz="900" b="1" dirty="0" smtClean="0"/>
              <a:t> </a:t>
            </a:r>
            <a:r>
              <a:rPr lang="es-ES" sz="900" b="1" dirty="0" err="1" smtClean="0"/>
              <a:t>Eskola</a:t>
            </a:r>
            <a:r>
              <a:rPr lang="es-ES" sz="900" b="1" dirty="0" smtClean="0"/>
              <a:t> </a:t>
            </a:r>
            <a:r>
              <a:rPr lang="es-ES" sz="900" b="1" dirty="0" err="1" smtClean="0"/>
              <a:t>Politeknikoa</a:t>
            </a:r>
            <a:endParaRPr lang="es-ES" sz="900" b="1" dirty="0" smtClean="0"/>
          </a:p>
          <a:p>
            <a:r>
              <a:rPr lang="es-ES" sz="900" b="1" dirty="0" err="1" smtClean="0"/>
              <a:t>Biblioteka</a:t>
            </a:r>
            <a:endParaRPr lang="es-ES" sz="900" b="1" dirty="0" smtClean="0"/>
          </a:p>
          <a:p>
            <a:r>
              <a:rPr lang="es-ES" sz="900" dirty="0" smtClean="0"/>
              <a:t>Campus </a:t>
            </a:r>
            <a:r>
              <a:rPr lang="es-ES" sz="900" dirty="0" err="1" smtClean="0"/>
              <a:t>Iturripe</a:t>
            </a:r>
            <a:r>
              <a:rPr lang="es-ES" sz="900" dirty="0" smtClean="0"/>
              <a:t>. </a:t>
            </a:r>
            <a:r>
              <a:rPr lang="es-ES" sz="900" dirty="0" err="1" smtClean="0"/>
              <a:t>Loramendi</a:t>
            </a:r>
            <a:r>
              <a:rPr lang="es-ES" sz="900" dirty="0" smtClean="0"/>
              <a:t>, 4. 20500 </a:t>
            </a:r>
            <a:r>
              <a:rPr lang="es-ES" sz="900" dirty="0" err="1" smtClean="0"/>
              <a:t>Arrasate</a:t>
            </a:r>
            <a:r>
              <a:rPr lang="es-ES" sz="900" dirty="0" smtClean="0"/>
              <a:t> </a:t>
            </a:r>
            <a:r>
              <a:rPr lang="mr-IN" sz="900" dirty="0" smtClean="0"/>
              <a:t>–</a:t>
            </a:r>
            <a:r>
              <a:rPr lang="es-ES" sz="900" dirty="0" smtClean="0"/>
              <a:t> </a:t>
            </a:r>
            <a:r>
              <a:rPr lang="es-ES" sz="900" dirty="0" err="1" smtClean="0"/>
              <a:t>Mondragon</a:t>
            </a:r>
            <a:r>
              <a:rPr lang="es-ES" sz="900" dirty="0" smtClean="0"/>
              <a:t>, </a:t>
            </a:r>
            <a:r>
              <a:rPr lang="es-ES" sz="900" dirty="0" err="1" smtClean="0"/>
              <a:t>Gipuzkoa</a:t>
            </a:r>
            <a:r>
              <a:rPr lang="es-ES" sz="900" dirty="0" smtClean="0"/>
              <a:t>.</a:t>
            </a:r>
          </a:p>
          <a:p>
            <a:r>
              <a:rPr lang="es-ES" sz="900" dirty="0" smtClean="0"/>
              <a:t>Campus </a:t>
            </a:r>
            <a:r>
              <a:rPr lang="es-ES" sz="900" dirty="0" err="1" smtClean="0"/>
              <a:t>Orona</a:t>
            </a:r>
            <a:r>
              <a:rPr lang="es-ES" sz="900" dirty="0" smtClean="0"/>
              <a:t> Ideo. </a:t>
            </a:r>
            <a:r>
              <a:rPr lang="es-ES" sz="900" dirty="0" err="1" smtClean="0"/>
              <a:t>Fundazioa</a:t>
            </a:r>
            <a:r>
              <a:rPr lang="es-ES" sz="900" dirty="0" smtClean="0"/>
              <a:t> </a:t>
            </a:r>
            <a:r>
              <a:rPr lang="es-ES" sz="900" dirty="0" err="1"/>
              <a:t>eraikuntza</a:t>
            </a:r>
            <a:r>
              <a:rPr lang="es-ES" sz="900" dirty="0"/>
              <a:t>, </a:t>
            </a:r>
            <a:r>
              <a:rPr lang="es-ES" sz="900" dirty="0" err="1"/>
              <a:t>Jauregi</a:t>
            </a:r>
            <a:r>
              <a:rPr lang="es-ES" sz="900" dirty="0"/>
              <a:t> Bailara, </a:t>
            </a:r>
            <a:r>
              <a:rPr lang="es-ES" sz="900" dirty="0" smtClean="0"/>
              <a:t>z/g. 20120 Hernani, </a:t>
            </a:r>
            <a:r>
              <a:rPr lang="es-ES" sz="900" dirty="0" err="1" smtClean="0"/>
              <a:t>Gipuzkoa</a:t>
            </a:r>
            <a:r>
              <a:rPr lang="es-ES" sz="900" dirty="0"/>
              <a:t>.</a:t>
            </a:r>
            <a:endParaRPr lang="es-ES" sz="900" dirty="0" smtClean="0"/>
          </a:p>
          <a:p>
            <a:r>
              <a:rPr lang="es-ES" sz="900" dirty="0" smtClean="0"/>
              <a:t>T. 943794700</a:t>
            </a:r>
          </a:p>
          <a:p>
            <a:r>
              <a:rPr lang="es-ES" sz="900" dirty="0" smtClean="0"/>
              <a:t>biblioteka.mgep@mondragon.edu</a:t>
            </a:r>
          </a:p>
          <a:p>
            <a:endParaRPr lang="es-ES" dirty="0"/>
          </a:p>
        </p:txBody>
      </p:sp>
      <p:sp>
        <p:nvSpPr>
          <p:cNvPr id="3" name="CuadroTexto 2"/>
          <p:cNvSpPr txBox="1"/>
          <p:nvPr/>
        </p:nvSpPr>
        <p:spPr>
          <a:xfrm>
            <a:off x="3276324" y="662348"/>
            <a:ext cx="4305358" cy="307777"/>
          </a:xfrm>
          <a:prstGeom prst="rect">
            <a:avLst/>
          </a:prstGeom>
          <a:noFill/>
        </p:spPr>
        <p:txBody>
          <a:bodyPr wrap="square" rtlCol="0">
            <a:spAutoFit/>
          </a:bodyPr>
          <a:lstStyle/>
          <a:p>
            <a:r>
              <a:rPr lang="es-ES" dirty="0" smtClean="0">
                <a:solidFill>
                  <a:schemeClr val="bg1"/>
                </a:solidFill>
              </a:rPr>
              <a:t>Si tienes alguna duda, pregunta en tu </a:t>
            </a:r>
            <a:r>
              <a:rPr lang="es-ES" dirty="0" smtClean="0">
                <a:solidFill>
                  <a:schemeClr val="bg1"/>
                </a:solidFill>
                <a:hlinkClick r:id="rId2"/>
              </a:rPr>
              <a:t>biblioteca</a:t>
            </a:r>
            <a:r>
              <a:rPr lang="es-ES" dirty="0" smtClean="0">
                <a:solidFill>
                  <a:schemeClr val="bg1"/>
                </a:solidFill>
              </a:rPr>
              <a:t>:</a:t>
            </a:r>
            <a:endParaRPr lang="es-ES" dirty="0">
              <a:solidFill>
                <a:schemeClr val="bg1"/>
              </a:solidFill>
            </a:endParaRPr>
          </a:p>
        </p:txBody>
      </p:sp>
      <p:pic>
        <p:nvPicPr>
          <p:cNvPr id="10" name="Imagen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64146" y="1200234"/>
            <a:ext cx="623187" cy="623187"/>
          </a:xfrm>
          <a:prstGeom prst="rect">
            <a:avLst/>
          </a:prstGeom>
        </p:spPr>
      </p:pic>
      <p:sp>
        <p:nvSpPr>
          <p:cNvPr id="11" name="Rectángulo 10"/>
          <p:cNvSpPr/>
          <p:nvPr/>
        </p:nvSpPr>
        <p:spPr>
          <a:xfrm>
            <a:off x="7199161" y="4795240"/>
            <a:ext cx="1782860" cy="184666"/>
          </a:xfrm>
          <a:prstGeom prst="rect">
            <a:avLst/>
          </a:prstGeom>
        </p:spPr>
        <p:txBody>
          <a:bodyPr wrap="none">
            <a:spAutoFit/>
          </a:bodyPr>
          <a:lstStyle/>
          <a:p>
            <a:r>
              <a:rPr lang="en-US" sz="600" dirty="0">
                <a:solidFill>
                  <a:schemeClr val="bg1"/>
                </a:solidFill>
              </a:rPr>
              <a:t>"Icon made by </a:t>
            </a:r>
            <a:r>
              <a:rPr lang="en-US" sz="600" dirty="0" err="1" smtClean="0">
                <a:solidFill>
                  <a:schemeClr val="bg1"/>
                </a:solidFill>
              </a:rPr>
              <a:t>Baianat</a:t>
            </a:r>
            <a:r>
              <a:rPr lang="en-US" sz="600" dirty="0" smtClean="0">
                <a:solidFill>
                  <a:schemeClr val="bg1"/>
                </a:solidFill>
              </a:rPr>
              <a:t> from</a:t>
            </a:r>
            <a:r>
              <a:rPr lang="en-US" sz="600" dirty="0">
                <a:solidFill>
                  <a:schemeClr val="bg1"/>
                </a:solidFill>
              </a:rPr>
              <a:t> www.flaticon.com"</a:t>
            </a:r>
            <a:endParaRPr lang="es-ES" sz="600" dirty="0">
              <a:solidFill>
                <a:schemeClr val="bg1"/>
              </a:solidFill>
            </a:endParaRPr>
          </a:p>
        </p:txBody>
      </p:sp>
    </p:spTree>
    <p:extLst>
      <p:ext uri="{BB962C8B-B14F-4D97-AF65-F5344CB8AC3E}">
        <p14:creationId xmlns:p14="http://schemas.microsoft.com/office/powerpoint/2010/main" val="1376552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p:nvPr/>
        </p:nvSpPr>
        <p:spPr>
          <a:xfrm>
            <a:off x="-8900" y="0"/>
            <a:ext cx="2932200" cy="51435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3"/>
          <p:cNvSpPr/>
          <p:nvPr/>
        </p:nvSpPr>
        <p:spPr>
          <a:xfrm>
            <a:off x="2923300" y="1069475"/>
            <a:ext cx="5659200" cy="11496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3"/>
          <p:cNvSpPr/>
          <p:nvPr/>
        </p:nvSpPr>
        <p:spPr>
          <a:xfrm>
            <a:off x="175275" y="1069475"/>
            <a:ext cx="2748000" cy="1907100"/>
          </a:xfrm>
          <a:prstGeom prst="rect">
            <a:avLst/>
          </a:prstGeom>
          <a:solidFill>
            <a:srgbClr val="214C1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3"/>
          <p:cNvSpPr txBox="1"/>
          <p:nvPr/>
        </p:nvSpPr>
        <p:spPr>
          <a:xfrm>
            <a:off x="2985625" y="1090400"/>
            <a:ext cx="5596875" cy="1128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s" sz="3000" b="1" dirty="0">
                <a:solidFill>
                  <a:srgbClr val="214C19"/>
                </a:solidFill>
                <a:latin typeface="Franklin Gothic Medium" panose="020B0603020102020204" pitchFamily="34" charset="0"/>
                <a:ea typeface="Franklin Gothic"/>
                <a:cs typeface="Franklin Gothic"/>
                <a:sym typeface="Franklin Gothic"/>
              </a:rPr>
              <a:t>Crea y gestiona </a:t>
            </a:r>
            <a:r>
              <a:rPr lang="es" sz="3000" b="1" dirty="0" smtClean="0">
                <a:solidFill>
                  <a:srgbClr val="214C19"/>
                </a:solidFill>
                <a:latin typeface="Franklin Gothic Medium" panose="020B0603020102020204" pitchFamily="34" charset="0"/>
                <a:ea typeface="Franklin Gothic"/>
                <a:cs typeface="Franklin Gothic"/>
                <a:sym typeface="Franklin Gothic"/>
              </a:rPr>
              <a:t>contenidos digitales</a:t>
            </a:r>
            <a:endParaRPr sz="3000" b="1" i="0" u="none" strike="noStrike" cap="none" dirty="0">
              <a:solidFill>
                <a:srgbClr val="214C19"/>
              </a:solidFill>
              <a:latin typeface="Franklin Gothic Medium" panose="020B0603020102020204" pitchFamily="34" charset="0"/>
              <a:ea typeface="Franklin Gothic"/>
              <a:cs typeface="Franklin Gothic"/>
              <a:sym typeface="Franklin Gothic"/>
            </a:endParaRPr>
          </a:p>
        </p:txBody>
      </p:sp>
      <p:sp>
        <p:nvSpPr>
          <p:cNvPr id="58" name="Google Shape;58;p13"/>
          <p:cNvSpPr txBox="1"/>
          <p:nvPr/>
        </p:nvSpPr>
        <p:spPr>
          <a:xfrm>
            <a:off x="152625" y="1069475"/>
            <a:ext cx="2793300" cy="1429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s" sz="1800" b="1" dirty="0">
                <a:solidFill>
                  <a:srgbClr val="F3F3F3"/>
                </a:solidFill>
                <a:latin typeface="Cambria"/>
                <a:ea typeface="Cambria"/>
                <a:cs typeface="Cambria"/>
                <a:sym typeface="Cambria"/>
              </a:rPr>
              <a:t>Creación de contenido digital. </a:t>
            </a:r>
            <a:br>
              <a:rPr lang="es" sz="1800" b="1" dirty="0">
                <a:solidFill>
                  <a:srgbClr val="F3F3F3"/>
                </a:solidFill>
                <a:latin typeface="Cambria"/>
                <a:ea typeface="Cambria"/>
                <a:cs typeface="Cambria"/>
                <a:sym typeface="Cambria"/>
              </a:rPr>
            </a:br>
            <a:r>
              <a:rPr lang="es" sz="1800" b="1" dirty="0">
                <a:solidFill>
                  <a:srgbClr val="F3F3F3"/>
                </a:solidFill>
                <a:latin typeface="Cambria"/>
                <a:ea typeface="Cambria"/>
                <a:cs typeface="Cambria"/>
                <a:sym typeface="Cambria"/>
              </a:rPr>
              <a:t>Desarrollo de contenidos digitales</a:t>
            </a:r>
            <a:endParaRPr sz="1800" dirty="0">
              <a:solidFill>
                <a:srgbClr val="F2F2F2"/>
              </a:solidFill>
              <a:latin typeface="Cambria"/>
              <a:ea typeface="Cambria"/>
              <a:cs typeface="Cambria"/>
              <a:sym typeface="Cambria"/>
            </a:endParaRPr>
          </a:p>
          <a:p>
            <a:pPr marL="0" marR="0" lvl="0" indent="0" algn="l" rtl="0">
              <a:lnSpc>
                <a:spcPct val="100000"/>
              </a:lnSpc>
              <a:spcBef>
                <a:spcPts val="0"/>
              </a:spcBef>
              <a:spcAft>
                <a:spcPts val="0"/>
              </a:spcAft>
              <a:buClr>
                <a:srgbClr val="000000"/>
              </a:buClr>
              <a:buSzPts val="1800"/>
              <a:buFont typeface="Arial"/>
              <a:buNone/>
            </a:pPr>
            <a:endParaRPr sz="1800" dirty="0">
              <a:solidFill>
                <a:srgbClr val="F2F2F2"/>
              </a:solidFill>
              <a:latin typeface="Cambria"/>
              <a:ea typeface="Cambria"/>
              <a:cs typeface="Cambria"/>
              <a:sym typeface="Cambria"/>
            </a:endParaRPr>
          </a:p>
        </p:txBody>
      </p:sp>
      <p:pic>
        <p:nvPicPr>
          <p:cNvPr id="59" name="Google Shape;59;p13"/>
          <p:cNvPicPr preferRelativeResize="0"/>
          <p:nvPr/>
        </p:nvPicPr>
        <p:blipFill rotWithShape="1">
          <a:blip r:embed="rId3">
            <a:alphaModFix/>
          </a:blip>
          <a:srcRect/>
          <a:stretch/>
        </p:blipFill>
        <p:spPr>
          <a:xfrm>
            <a:off x="5759450" y="4253850"/>
            <a:ext cx="3090575" cy="543025"/>
          </a:xfrm>
          <a:prstGeom prst="rect">
            <a:avLst/>
          </a:prstGeom>
          <a:noFill/>
          <a:ln>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4"/>
          <p:cNvSpPr txBox="1"/>
          <p:nvPr/>
        </p:nvSpPr>
        <p:spPr>
          <a:xfrm>
            <a:off x="2998125" y="2375550"/>
            <a:ext cx="5370900" cy="2605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s" sz="1800" dirty="0" smtClean="0">
                <a:solidFill>
                  <a:schemeClr val="dk1"/>
                </a:solidFill>
                <a:latin typeface="Franklin Gothic Medium" panose="020B0603020102020204" pitchFamily="34" charset="0"/>
                <a:ea typeface="Franklin Gothic"/>
                <a:cs typeface="Franklin Gothic"/>
                <a:sym typeface="Franklin Gothic"/>
              </a:rPr>
              <a:t> Conocer </a:t>
            </a:r>
            <a:r>
              <a:rPr lang="es" sz="1800" dirty="0">
                <a:solidFill>
                  <a:schemeClr val="dk1"/>
                </a:solidFill>
                <a:latin typeface="Franklin Gothic Medium" panose="020B0603020102020204" pitchFamily="34" charset="0"/>
                <a:ea typeface="Franklin Gothic"/>
                <a:cs typeface="Franklin Gothic"/>
                <a:sym typeface="Franklin Gothic"/>
              </a:rPr>
              <a:t>las principales herramientas de edición</a:t>
            </a:r>
            <a:br>
              <a:rPr lang="es" sz="1800" dirty="0">
                <a:solidFill>
                  <a:schemeClr val="dk1"/>
                </a:solidFill>
                <a:latin typeface="Franklin Gothic Medium" panose="020B0603020102020204" pitchFamily="34" charset="0"/>
                <a:ea typeface="Franklin Gothic"/>
                <a:cs typeface="Franklin Gothic"/>
                <a:sym typeface="Franklin Gothic"/>
              </a:rPr>
            </a:br>
            <a:r>
              <a:rPr lang="es" sz="1800" dirty="0" smtClean="0">
                <a:solidFill>
                  <a:schemeClr val="dk1"/>
                </a:solidFill>
                <a:latin typeface="Franklin Gothic Medium" panose="020B0603020102020204" pitchFamily="34" charset="0"/>
                <a:ea typeface="Franklin Gothic"/>
                <a:cs typeface="Franklin Gothic"/>
                <a:sym typeface="Franklin Gothic"/>
              </a:rPr>
              <a:t> multimedia </a:t>
            </a:r>
            <a:r>
              <a:rPr lang="es" sz="1800" dirty="0">
                <a:solidFill>
                  <a:schemeClr val="dk1"/>
                </a:solidFill>
                <a:latin typeface="Franklin Gothic Medium" panose="020B0603020102020204" pitchFamily="34" charset="0"/>
                <a:ea typeface="Franklin Gothic"/>
                <a:cs typeface="Franklin Gothic"/>
                <a:sym typeface="Franklin Gothic"/>
              </a:rPr>
              <a:t>disponibles en la web</a:t>
            </a:r>
            <a:r>
              <a:rPr lang="es" sz="1800" b="1" dirty="0">
                <a:solidFill>
                  <a:schemeClr val="dk1"/>
                </a:solidFill>
                <a:latin typeface="Franklin Gothic Medium" panose="020B0603020102020204" pitchFamily="34" charset="0"/>
                <a:ea typeface="Franklin Gothic"/>
                <a:cs typeface="Franklin Gothic"/>
                <a:sym typeface="Franklin Gothic"/>
              </a:rPr>
              <a:t>.</a:t>
            </a:r>
            <a:r>
              <a:rPr lang="es" sz="1800" b="0" i="0" u="none" strike="noStrike" cap="none" dirty="0">
                <a:solidFill>
                  <a:srgbClr val="000000"/>
                </a:solidFill>
                <a:latin typeface="Franklin Gothic Medium" panose="020B0603020102020204" pitchFamily="34" charset="0"/>
                <a:ea typeface="Franklin Gothic"/>
                <a:cs typeface="Franklin Gothic"/>
                <a:sym typeface="Franklin Gothic"/>
              </a:rPr>
              <a:t/>
            </a:r>
            <a:br>
              <a:rPr lang="es" sz="1800" b="0" i="0" u="none" strike="noStrike" cap="none" dirty="0">
                <a:solidFill>
                  <a:srgbClr val="000000"/>
                </a:solidFill>
                <a:latin typeface="Franklin Gothic Medium" panose="020B0603020102020204" pitchFamily="34" charset="0"/>
                <a:ea typeface="Franklin Gothic"/>
                <a:cs typeface="Franklin Gothic"/>
                <a:sym typeface="Franklin Gothic"/>
              </a:rPr>
            </a:br>
            <a:endParaRPr sz="1800" b="0" i="0" u="none" strike="noStrike" cap="none" dirty="0">
              <a:solidFill>
                <a:srgbClr val="000000"/>
              </a:solidFill>
              <a:latin typeface="Franklin Gothic Medium" panose="020B0603020102020204" pitchFamily="34" charset="0"/>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dirty="0" smtClean="0">
                <a:latin typeface="Franklin Gothic Medium" panose="020B0603020102020204" pitchFamily="34" charset="0"/>
                <a:ea typeface="Franklin Gothic"/>
                <a:cs typeface="Franklin Gothic"/>
                <a:sym typeface="Franklin Gothic"/>
              </a:rPr>
              <a:t> </a:t>
            </a:r>
            <a:r>
              <a:rPr lang="es" sz="1800" dirty="0" smtClean="0">
                <a:solidFill>
                  <a:schemeClr val="dk1"/>
                </a:solidFill>
                <a:latin typeface="Franklin Gothic Medium" panose="020B0603020102020204" pitchFamily="34" charset="0"/>
                <a:ea typeface="Franklin Gothic"/>
                <a:cs typeface="Franklin Gothic"/>
                <a:sym typeface="Franklin Gothic"/>
              </a:rPr>
              <a:t>Valorar </a:t>
            </a:r>
            <a:r>
              <a:rPr lang="es" sz="1800" dirty="0">
                <a:solidFill>
                  <a:schemeClr val="dk1"/>
                </a:solidFill>
                <a:latin typeface="Franklin Gothic Medium" panose="020B0603020102020204" pitchFamily="34" charset="0"/>
                <a:ea typeface="Franklin Gothic"/>
                <a:cs typeface="Franklin Gothic"/>
                <a:sym typeface="Franklin Gothic"/>
              </a:rPr>
              <a:t>qué herramientas se adaptan mejor a las</a:t>
            </a:r>
            <a:br>
              <a:rPr lang="es" sz="1800" dirty="0">
                <a:solidFill>
                  <a:schemeClr val="dk1"/>
                </a:solidFill>
                <a:latin typeface="Franklin Gothic Medium" panose="020B0603020102020204" pitchFamily="34" charset="0"/>
                <a:ea typeface="Franklin Gothic"/>
                <a:cs typeface="Franklin Gothic"/>
                <a:sym typeface="Franklin Gothic"/>
              </a:rPr>
            </a:br>
            <a:r>
              <a:rPr lang="es" sz="1800" dirty="0" smtClean="0">
                <a:solidFill>
                  <a:schemeClr val="dk1"/>
                </a:solidFill>
                <a:latin typeface="Franklin Gothic Medium" panose="020B0603020102020204" pitchFamily="34" charset="0"/>
                <a:ea typeface="Franklin Gothic"/>
                <a:cs typeface="Franklin Gothic"/>
                <a:sym typeface="Franklin Gothic"/>
              </a:rPr>
              <a:t> necesidades </a:t>
            </a:r>
            <a:r>
              <a:rPr lang="es" sz="1800" dirty="0">
                <a:solidFill>
                  <a:schemeClr val="dk1"/>
                </a:solidFill>
                <a:latin typeface="Franklin Gothic Medium" panose="020B0603020102020204" pitchFamily="34" charset="0"/>
                <a:ea typeface="Franklin Gothic"/>
                <a:cs typeface="Franklin Gothic"/>
                <a:sym typeface="Franklin Gothic"/>
              </a:rPr>
              <a:t>de cada trabajo</a:t>
            </a:r>
            <a:r>
              <a:rPr lang="es" sz="1800" dirty="0">
                <a:latin typeface="Franklin Gothic Medium" panose="020B0603020102020204" pitchFamily="34" charset="0"/>
                <a:ea typeface="Franklin Gothic"/>
                <a:cs typeface="Franklin Gothic"/>
                <a:sym typeface="Franklin Gothic"/>
              </a:rPr>
              <a:t>.</a:t>
            </a:r>
            <a:endParaRPr sz="1800" b="0" i="0" u="none" strike="noStrike" cap="none" dirty="0">
              <a:solidFill>
                <a:srgbClr val="000000"/>
              </a:solidFill>
              <a:latin typeface="Franklin Gothic Medium" panose="020B0603020102020204" pitchFamily="34" charset="0"/>
              <a:ea typeface="Franklin Gothic"/>
              <a:cs typeface="Franklin Gothic"/>
              <a:sym typeface="Franklin Gothic"/>
            </a:endParaRPr>
          </a:p>
          <a:p>
            <a:pPr marL="0" marR="0" lvl="0" indent="0" algn="l" rtl="0">
              <a:lnSpc>
                <a:spcPct val="100000"/>
              </a:lnSpc>
              <a:spcBef>
                <a:spcPts val="0"/>
              </a:spcBef>
              <a:spcAft>
                <a:spcPts val="0"/>
              </a:spcAft>
              <a:buClr>
                <a:srgbClr val="000000"/>
              </a:buClr>
              <a:buSzPts val="1800"/>
              <a:buFont typeface="Arial"/>
              <a:buNone/>
            </a:pPr>
            <a:r>
              <a:rPr lang="es" sz="1800" dirty="0" smtClean="0">
                <a:latin typeface="Franklin Gothic Medium" panose="020B0603020102020204" pitchFamily="34" charset="0"/>
                <a:ea typeface="Franklin Gothic"/>
                <a:cs typeface="Franklin Gothic"/>
                <a:sym typeface="Franklin Gothic"/>
              </a:rPr>
              <a:t> </a:t>
            </a:r>
            <a:endParaRPr sz="1800" b="0" i="0" u="none" strike="noStrike" cap="none" dirty="0">
              <a:solidFill>
                <a:srgbClr val="000000"/>
              </a:solidFill>
              <a:latin typeface="Franklin Gothic Medium" panose="020B0603020102020204" pitchFamily="34" charset="0"/>
              <a:ea typeface="Franklin Gothic"/>
              <a:cs typeface="Franklin Gothic"/>
              <a:sym typeface="Franklin Gothic"/>
            </a:endParaRPr>
          </a:p>
        </p:txBody>
      </p:sp>
      <p:sp>
        <p:nvSpPr>
          <p:cNvPr id="65" name="Google Shape;65;p14"/>
          <p:cNvSpPr/>
          <p:nvPr/>
        </p:nvSpPr>
        <p:spPr>
          <a:xfrm>
            <a:off x="8900" y="0"/>
            <a:ext cx="4019400" cy="10161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4"/>
          <p:cNvSpPr txBox="1"/>
          <p:nvPr/>
        </p:nvSpPr>
        <p:spPr>
          <a:xfrm>
            <a:off x="873500" y="387250"/>
            <a:ext cx="3154800" cy="5079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900" b="1" i="0" u="none" strike="noStrike" cap="none" dirty="0">
                <a:solidFill>
                  <a:srgbClr val="FFFFFF"/>
                </a:solidFill>
                <a:latin typeface="Franklin Gothic Medium" panose="020B0603020102020204" pitchFamily="34" charset="0"/>
                <a:ea typeface="Franklin Gothic"/>
                <a:cs typeface="Franklin Gothic"/>
                <a:sym typeface="Franklin Gothic"/>
              </a:rPr>
              <a:t>OBJETIVOS</a:t>
            </a:r>
            <a:endParaRPr sz="29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67" name="Google Shape;67;p14"/>
          <p:cNvSpPr txBox="1"/>
          <p:nvPr/>
        </p:nvSpPr>
        <p:spPr>
          <a:xfrm>
            <a:off x="873500" y="1381400"/>
            <a:ext cx="5810700" cy="507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s" sz="2000" b="0" i="0" u="none" strike="noStrike" cap="none" dirty="0">
                <a:solidFill>
                  <a:srgbClr val="000000"/>
                </a:solidFill>
                <a:latin typeface="Cambria"/>
                <a:ea typeface="Cambria"/>
                <a:cs typeface="Cambria"/>
                <a:sym typeface="Cambria"/>
              </a:rPr>
              <a:t>Al finalizar esta actividad </a:t>
            </a:r>
            <a:r>
              <a:rPr lang="es" sz="2000" b="0" i="0" u="none" strike="noStrike" cap="none" dirty="0">
                <a:solidFill>
                  <a:schemeClr val="tx1"/>
                </a:solidFill>
                <a:latin typeface="Cambria"/>
                <a:ea typeface="Cambria"/>
                <a:cs typeface="Cambria"/>
                <a:sym typeface="Cambria"/>
              </a:rPr>
              <a:t>tienes</a:t>
            </a:r>
            <a:r>
              <a:rPr lang="es" sz="2000" b="0" i="0" u="none" strike="noStrike" cap="none" dirty="0">
                <a:solidFill>
                  <a:srgbClr val="000000"/>
                </a:solidFill>
                <a:latin typeface="Cambria"/>
                <a:ea typeface="Cambria"/>
                <a:cs typeface="Cambria"/>
                <a:sym typeface="Cambria"/>
              </a:rPr>
              <a:t> que ser capaz de:</a:t>
            </a:r>
            <a:endParaRPr sz="2000" b="0" i="0" u="none" strike="noStrike" cap="none" dirty="0">
              <a:solidFill>
                <a:srgbClr val="000000"/>
              </a:solidFill>
              <a:latin typeface="Cambria"/>
              <a:ea typeface="Cambria"/>
              <a:cs typeface="Cambria"/>
              <a:sym typeface="Cambria"/>
            </a:endParaRPr>
          </a:p>
        </p:txBody>
      </p:sp>
      <p:pic>
        <p:nvPicPr>
          <p:cNvPr id="7" name="Google Shape;68;p14" descr="Ma_2.png"/>
          <p:cNvPicPr preferRelativeResize="0"/>
          <p:nvPr/>
        </p:nvPicPr>
        <p:blipFill rotWithShape="1">
          <a:blip r:embed="rId3">
            <a:alphaModFix/>
          </a:blip>
          <a:srcRect t="12969" b="17489"/>
          <a:stretch/>
        </p:blipFill>
        <p:spPr>
          <a:xfrm>
            <a:off x="-206025" y="2212712"/>
            <a:ext cx="3204150" cy="1905675"/>
          </a:xfrm>
          <a:prstGeom prst="rect">
            <a:avLst/>
          </a:prstGeom>
          <a:noFill/>
          <a:ln>
            <a:noFill/>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5"/>
          <p:cNvSpPr/>
          <p:nvPr/>
        </p:nvSpPr>
        <p:spPr>
          <a:xfrm>
            <a:off x="1506200" y="1263875"/>
            <a:ext cx="6176100" cy="3150900"/>
          </a:xfrm>
          <a:prstGeom prst="rect">
            <a:avLst/>
          </a:prstGeom>
          <a:solidFill>
            <a:srgbClr val="449C3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5"/>
          <p:cNvSpPr/>
          <p:nvPr/>
        </p:nvSpPr>
        <p:spPr>
          <a:xfrm>
            <a:off x="0" y="764675"/>
            <a:ext cx="3761100" cy="4992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314656"/>
              </a:solidFill>
              <a:latin typeface="Arial"/>
              <a:ea typeface="Arial"/>
              <a:cs typeface="Arial"/>
              <a:sym typeface="Arial"/>
            </a:endParaRPr>
          </a:p>
        </p:txBody>
      </p:sp>
      <p:sp>
        <p:nvSpPr>
          <p:cNvPr id="75" name="Google Shape;75;p15"/>
          <p:cNvSpPr txBox="1"/>
          <p:nvPr/>
        </p:nvSpPr>
        <p:spPr>
          <a:xfrm>
            <a:off x="1644750" y="768675"/>
            <a:ext cx="2121000" cy="32970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s" sz="2400" b="1" i="0" u="none" strike="noStrike" cap="none" dirty="0">
                <a:solidFill>
                  <a:srgbClr val="F2F2F2"/>
                </a:solidFill>
                <a:latin typeface="Franklin Gothic Medium" panose="020B0603020102020204" pitchFamily="34" charset="0"/>
                <a:ea typeface="Franklin Gothic"/>
                <a:cs typeface="Franklin Gothic"/>
                <a:sym typeface="Franklin Gothic"/>
              </a:rPr>
              <a:t>SUMARIO</a:t>
            </a:r>
            <a:endParaRPr sz="2400" b="1" i="0" u="none" strike="noStrike" cap="none" dirty="0">
              <a:solidFill>
                <a:srgbClr val="F2F2F2"/>
              </a:solidFill>
              <a:latin typeface="Franklin Gothic Medium" panose="020B0603020102020204" pitchFamily="34" charset="0"/>
              <a:ea typeface="Franklin Gothic"/>
              <a:cs typeface="Franklin Gothic"/>
              <a:sym typeface="Franklin Gothic"/>
            </a:endParaRPr>
          </a:p>
        </p:txBody>
      </p:sp>
      <p:sp>
        <p:nvSpPr>
          <p:cNvPr id="76" name="Google Shape;76;p15"/>
          <p:cNvSpPr txBox="1"/>
          <p:nvPr/>
        </p:nvSpPr>
        <p:spPr>
          <a:xfrm>
            <a:off x="1720800" y="1263876"/>
            <a:ext cx="5828400" cy="3005616"/>
          </a:xfrm>
          <a:prstGeom prst="rect">
            <a:avLst/>
          </a:prstGeom>
          <a:noFill/>
          <a:ln>
            <a:noFill/>
          </a:ln>
        </p:spPr>
        <p:txBody>
          <a:bodyPr spcFirstLastPara="1" wrap="square" lIns="91425" tIns="91425" rIns="91425" bIns="91425" anchor="t" anchorCtr="0">
            <a:noAutofit/>
          </a:bodyPr>
          <a:lstStyle/>
          <a:p>
            <a:pPr marL="457200" marR="0" lvl="0" indent="-317500" algn="l" rtl="0">
              <a:lnSpc>
                <a:spcPct val="100000"/>
              </a:lnSpc>
              <a:spcBef>
                <a:spcPts val="1000"/>
              </a:spcBef>
              <a:spcAft>
                <a:spcPts val="0"/>
              </a:spcAft>
              <a:buClr>
                <a:schemeClr val="bg1"/>
              </a:buClr>
              <a:buSzPts val="1400"/>
              <a:buFont typeface="Franklin Gothic"/>
              <a:buChar char="●"/>
            </a:pPr>
            <a:r>
              <a:rPr lang="es" sz="1600" dirty="0">
                <a:solidFill>
                  <a:srgbClr val="FFFFFF"/>
                </a:solidFill>
                <a:latin typeface="Franklin Gothic Medium" panose="020B0603020102020204" pitchFamily="34" charset="0"/>
                <a:ea typeface="Franklin Gothic"/>
                <a:cs typeface="Franklin Gothic"/>
                <a:sym typeface="Franklin Gothic"/>
              </a:rPr>
              <a:t>Herramientas: </a:t>
            </a:r>
            <a:endParaRPr sz="1600" dirty="0" smtClean="0">
              <a:solidFill>
                <a:srgbClr val="FFFFFF"/>
              </a:solidFill>
              <a:latin typeface="Franklin Gothic Medium" panose="020B0603020102020204" pitchFamily="34" charset="0"/>
              <a:ea typeface="Franklin Gothic"/>
              <a:cs typeface="Franklin Gothic"/>
              <a:sym typeface="Franklin Gothic"/>
            </a:endParaRPr>
          </a:p>
          <a:p>
            <a:pPr marL="914400" marR="0" lvl="1" indent="-317500" algn="l" rtl="0">
              <a:lnSpc>
                <a:spcPct val="100000"/>
              </a:lnSpc>
              <a:spcBef>
                <a:spcPts val="1000"/>
              </a:spcBef>
              <a:spcAft>
                <a:spcPts val="0"/>
              </a:spcAft>
              <a:buClr>
                <a:schemeClr val="bg1"/>
              </a:buClr>
              <a:buSzPts val="1400"/>
              <a:buFont typeface="Franklin Gothic" panose="020B0604020202020204" charset="0"/>
              <a:buChar char="●"/>
            </a:pPr>
            <a:r>
              <a:rPr lang="es" sz="1600" dirty="0" smtClean="0">
                <a:solidFill>
                  <a:srgbClr val="FFFFFF"/>
                </a:solidFill>
                <a:latin typeface="Franklin Gothic Medium" panose="020B0603020102020204" pitchFamily="34" charset="0"/>
                <a:ea typeface="Franklin Gothic"/>
                <a:cs typeface="Franklin Gothic"/>
                <a:sym typeface="Franklin Gothic"/>
              </a:rPr>
              <a:t>Para la creación de presentaciones</a:t>
            </a:r>
            <a:endParaRPr sz="1600" dirty="0" smtClean="0">
              <a:solidFill>
                <a:srgbClr val="FFFFFF"/>
              </a:solidFill>
              <a:latin typeface="Franklin Gothic Medium" panose="020B0603020102020204" pitchFamily="34" charset="0"/>
              <a:ea typeface="Franklin Gothic"/>
              <a:cs typeface="Franklin Gothic"/>
              <a:sym typeface="Franklin Gothic"/>
            </a:endParaRPr>
          </a:p>
          <a:p>
            <a:pPr marL="914400" lvl="1" indent="-317500" algn="l" rtl="0">
              <a:spcBef>
                <a:spcPts val="1000"/>
              </a:spcBef>
              <a:spcAft>
                <a:spcPts val="0"/>
              </a:spcAft>
              <a:buClr>
                <a:schemeClr val="bg1"/>
              </a:buClr>
              <a:buSzPts val="1400"/>
              <a:buFont typeface="Franklin Gothic" panose="020B0604020202020204" charset="0"/>
              <a:buChar char="●"/>
            </a:pPr>
            <a:r>
              <a:rPr lang="es" sz="1600" dirty="0" smtClean="0">
                <a:solidFill>
                  <a:srgbClr val="FFFFFF"/>
                </a:solidFill>
                <a:latin typeface="Franklin Gothic Medium" panose="020B0603020102020204" pitchFamily="34" charset="0"/>
                <a:ea typeface="Franklin Gothic"/>
                <a:cs typeface="Franklin Gothic"/>
                <a:sym typeface="Franklin Gothic"/>
              </a:rPr>
              <a:t>Para </a:t>
            </a:r>
            <a:r>
              <a:rPr lang="es" sz="1600" dirty="0">
                <a:solidFill>
                  <a:srgbClr val="FFFFFF"/>
                </a:solidFill>
                <a:latin typeface="Franklin Gothic Medium" panose="020B0603020102020204" pitchFamily="34" charset="0"/>
                <a:ea typeface="Franklin Gothic"/>
                <a:cs typeface="Franklin Gothic"/>
                <a:sym typeface="Franklin Gothic"/>
              </a:rPr>
              <a:t>la creación de diagramas</a:t>
            </a:r>
            <a:endParaRPr sz="1600" dirty="0">
              <a:solidFill>
                <a:srgbClr val="FFFFFF"/>
              </a:solidFill>
              <a:latin typeface="Franklin Gothic Medium" panose="020B0603020102020204" pitchFamily="34" charset="0"/>
              <a:ea typeface="Franklin Gothic"/>
              <a:cs typeface="Franklin Gothic"/>
              <a:sym typeface="Franklin Gothic"/>
            </a:endParaRPr>
          </a:p>
          <a:p>
            <a:pPr marL="914400" lvl="1" indent="-317500" algn="l" rtl="0">
              <a:spcBef>
                <a:spcPts val="1000"/>
              </a:spcBef>
              <a:spcAft>
                <a:spcPts val="0"/>
              </a:spcAft>
              <a:buClr>
                <a:schemeClr val="bg1"/>
              </a:buClr>
              <a:buSzPts val="1400"/>
              <a:buFont typeface="Franklin Gothic" panose="020B0604020202020204" charset="0"/>
              <a:buChar char="●"/>
            </a:pPr>
            <a:r>
              <a:rPr lang="es" sz="1600" dirty="0">
                <a:solidFill>
                  <a:srgbClr val="FFFFFF"/>
                </a:solidFill>
                <a:latin typeface="Franklin Gothic Medium" panose="020B0603020102020204" pitchFamily="34" charset="0"/>
                <a:ea typeface="Franklin Gothic"/>
                <a:cs typeface="Franklin Gothic"/>
                <a:sym typeface="Franklin Gothic"/>
              </a:rPr>
              <a:t>Para la creación de carteles, pósters y publicaciones</a:t>
            </a:r>
            <a:endParaRPr sz="1600" dirty="0">
              <a:solidFill>
                <a:srgbClr val="FFFFFF"/>
              </a:solidFill>
              <a:latin typeface="Franklin Gothic Medium" panose="020B0603020102020204" pitchFamily="34" charset="0"/>
              <a:ea typeface="Franklin Gothic"/>
              <a:cs typeface="Franklin Gothic"/>
              <a:sym typeface="Franklin Gothic"/>
            </a:endParaRPr>
          </a:p>
          <a:p>
            <a:pPr marL="914400" lvl="1" indent="-317500" algn="l" rtl="0">
              <a:spcBef>
                <a:spcPts val="1000"/>
              </a:spcBef>
              <a:spcAft>
                <a:spcPts val="0"/>
              </a:spcAft>
              <a:buClr>
                <a:schemeClr val="bg1"/>
              </a:buClr>
              <a:buSzPts val="1400"/>
              <a:buFont typeface="Franklin Gothic" panose="020B0604020202020204" charset="0"/>
              <a:buChar char="●"/>
            </a:pPr>
            <a:r>
              <a:rPr lang="es" sz="1600" dirty="0">
                <a:solidFill>
                  <a:srgbClr val="FFFFFF"/>
                </a:solidFill>
                <a:latin typeface="Franklin Gothic Medium" panose="020B0603020102020204" pitchFamily="34" charset="0"/>
                <a:ea typeface="Franklin Gothic"/>
                <a:cs typeface="Franklin Gothic"/>
                <a:sym typeface="Franklin Gothic"/>
              </a:rPr>
              <a:t>Para la creación y gestión de audio y video</a:t>
            </a:r>
            <a:endParaRPr sz="1600" dirty="0">
              <a:solidFill>
                <a:srgbClr val="FFFFFF"/>
              </a:solidFill>
              <a:latin typeface="Franklin Gothic Medium" panose="020B0603020102020204" pitchFamily="34" charset="0"/>
              <a:ea typeface="Franklin Gothic"/>
              <a:cs typeface="Franklin Gothic"/>
              <a:sym typeface="Franklin Gothic"/>
            </a:endParaRPr>
          </a:p>
          <a:p>
            <a:pPr marL="914400" lvl="1" indent="-317500" algn="l" rtl="0">
              <a:spcBef>
                <a:spcPts val="1000"/>
              </a:spcBef>
              <a:spcAft>
                <a:spcPts val="0"/>
              </a:spcAft>
              <a:buClr>
                <a:schemeClr val="bg1"/>
              </a:buClr>
              <a:buSzPts val="1400"/>
              <a:buFont typeface="Franklin Gothic" panose="020B0604020202020204" charset="0"/>
              <a:buChar char="●"/>
            </a:pPr>
            <a:r>
              <a:rPr lang="es" sz="1600" dirty="0">
                <a:solidFill>
                  <a:srgbClr val="FFFFFF"/>
                </a:solidFill>
                <a:latin typeface="Franklin Gothic Medium" panose="020B0603020102020204" pitchFamily="34" charset="0"/>
                <a:ea typeface="Franklin Gothic"/>
                <a:cs typeface="Franklin Gothic"/>
                <a:sym typeface="Franklin Gothic"/>
              </a:rPr>
              <a:t>Para la creación y gestión de blogs y páginas personales</a:t>
            </a:r>
            <a:endParaRPr sz="1600" dirty="0">
              <a:solidFill>
                <a:srgbClr val="FFFFFF"/>
              </a:solidFill>
              <a:latin typeface="Franklin Gothic Medium" panose="020B0603020102020204" pitchFamily="34" charset="0"/>
              <a:ea typeface="Franklin Gothic"/>
              <a:cs typeface="Franklin Gothic"/>
              <a:sym typeface="Franklin Gothic"/>
            </a:endParaRPr>
          </a:p>
          <a:p>
            <a:pPr marL="457200" marR="0" lvl="0" indent="-317500" algn="l" rtl="0">
              <a:lnSpc>
                <a:spcPct val="100000"/>
              </a:lnSpc>
              <a:spcBef>
                <a:spcPts val="1000"/>
              </a:spcBef>
              <a:spcAft>
                <a:spcPts val="0"/>
              </a:spcAft>
              <a:buClr>
                <a:schemeClr val="bg1"/>
              </a:buClr>
              <a:buSzPts val="1400"/>
              <a:buFont typeface="Franklin Gothic"/>
              <a:buChar char="●"/>
            </a:pPr>
            <a:r>
              <a:rPr lang="es" sz="1600" dirty="0" smtClean="0">
                <a:solidFill>
                  <a:srgbClr val="FFFFFF"/>
                </a:solidFill>
                <a:latin typeface="Franklin Gothic Medium" panose="020B0603020102020204" pitchFamily="34" charset="0"/>
                <a:ea typeface="Franklin Gothic"/>
                <a:cs typeface="Franklin Gothic"/>
                <a:sym typeface="Franklin Gothic"/>
              </a:rPr>
              <a:t>Para </a:t>
            </a:r>
            <a:r>
              <a:rPr lang="es" sz="1600" dirty="0">
                <a:solidFill>
                  <a:srgbClr val="FFFFFF"/>
                </a:solidFill>
                <a:latin typeface="Franklin Gothic Medium" panose="020B0603020102020204" pitchFamily="34" charset="0"/>
                <a:ea typeface="Franklin Gothic"/>
                <a:cs typeface="Franklin Gothic"/>
                <a:sym typeface="Franklin Gothic"/>
              </a:rPr>
              <a:t>saber más</a:t>
            </a:r>
            <a:r>
              <a:rPr lang="es" sz="1600" i="0" u="none" strike="noStrike" cap="none" dirty="0">
                <a:solidFill>
                  <a:srgbClr val="FFFFFF"/>
                </a:solidFill>
                <a:latin typeface="Franklin Gothic Medium" panose="020B0603020102020204" pitchFamily="34" charset="0"/>
                <a:ea typeface="Franklin Gothic"/>
                <a:cs typeface="Franklin Gothic"/>
                <a:sym typeface="Franklin Gothic"/>
              </a:rPr>
              <a:t>...</a:t>
            </a:r>
            <a:endParaRPr sz="1600"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67497" y="1860577"/>
            <a:ext cx="3017682" cy="3017682"/>
          </a:xfrm>
          <a:prstGeom prst="rect">
            <a:avLst/>
          </a:prstGeom>
          <a:effectLst>
            <a:outerShdw blurRad="50800" dist="76200" dir="2700000" algn="tl" rotWithShape="0">
              <a:prstClr val="black">
                <a:alpha val="40000"/>
              </a:prstClr>
            </a:outerShdw>
          </a:effectLst>
        </p:spPr>
      </p:pic>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6318" y="1860577"/>
            <a:ext cx="3017682" cy="3017682"/>
          </a:xfrm>
          <a:prstGeom prst="rect">
            <a:avLst/>
          </a:prstGeom>
          <a:effectLst>
            <a:outerShdw blurRad="50800" dist="76200" dir="2700000" algn="tl" rotWithShape="0">
              <a:prstClr val="black">
                <a:alpha val="40000"/>
              </a:prstClr>
            </a:outerShdw>
          </a:effectLst>
        </p:spPr>
      </p:pic>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5" y="1860576"/>
            <a:ext cx="3017682" cy="3017683"/>
          </a:xfrm>
          <a:prstGeom prst="rect">
            <a:avLst/>
          </a:prstGeom>
          <a:effectLst>
            <a:outerShdw blurRad="50800" dist="76200" dir="2700000" algn="tl" rotWithShape="0">
              <a:prstClr val="black">
                <a:alpha val="40000"/>
              </a:prstClr>
            </a:outerShdw>
          </a:effectLst>
        </p:spPr>
      </p:pic>
      <p:sp>
        <p:nvSpPr>
          <p:cNvPr id="8" name="CuadroTexto 7"/>
          <p:cNvSpPr txBox="1"/>
          <p:nvPr/>
        </p:nvSpPr>
        <p:spPr>
          <a:xfrm>
            <a:off x="379379" y="2561888"/>
            <a:ext cx="2276273" cy="1569660"/>
          </a:xfrm>
          <a:prstGeom prst="rect">
            <a:avLst/>
          </a:prstGeom>
          <a:noFill/>
        </p:spPr>
        <p:txBody>
          <a:bodyPr wrap="square" rtlCol="0">
            <a:spAutoFit/>
          </a:bodyPr>
          <a:lstStyle/>
          <a:p>
            <a:pPr marL="90488" indent="-90488">
              <a:buClr>
                <a:srgbClr val="449C39"/>
              </a:buClr>
              <a:buFont typeface="Arial" panose="020B0604020202020204" pitchFamily="34" charset="0"/>
              <a:buChar char="•"/>
            </a:pPr>
            <a:r>
              <a:rPr lang="es-ES" sz="1200" dirty="0" smtClean="0">
                <a:solidFill>
                  <a:schemeClr val="dk1"/>
                </a:solidFill>
                <a:latin typeface="Cambria"/>
                <a:ea typeface="Cambria"/>
                <a:cs typeface="Cambria"/>
                <a:sym typeface="Cambria"/>
              </a:rPr>
              <a:t>Añadir </a:t>
            </a:r>
            <a:r>
              <a:rPr lang="es-ES" sz="1200" dirty="0">
                <a:solidFill>
                  <a:schemeClr val="dk1"/>
                </a:solidFill>
                <a:latin typeface="Cambria"/>
                <a:ea typeface="Cambria"/>
                <a:cs typeface="Cambria"/>
                <a:sym typeface="Cambria"/>
              </a:rPr>
              <a:t>comentarios en formato video y audio a las presentaciones, documentos de texto o </a:t>
            </a:r>
            <a:r>
              <a:rPr lang="es-ES" sz="1200" dirty="0" smtClean="0">
                <a:solidFill>
                  <a:schemeClr val="dk1"/>
                </a:solidFill>
                <a:latin typeface="Cambria"/>
                <a:ea typeface="Cambria"/>
                <a:cs typeface="Cambria"/>
                <a:sym typeface="Cambria"/>
              </a:rPr>
              <a:t>imágenes.</a:t>
            </a:r>
          </a:p>
          <a:p>
            <a:pPr marL="90488" indent="-90488">
              <a:buClr>
                <a:srgbClr val="449C39"/>
              </a:buClr>
              <a:buFont typeface="Arial" panose="020B0604020202020204" pitchFamily="34" charset="0"/>
              <a:buChar char="•"/>
            </a:pPr>
            <a:r>
              <a:rPr lang="es-ES" sz="1200" dirty="0" smtClean="0">
                <a:solidFill>
                  <a:schemeClr val="dk1"/>
                </a:solidFill>
                <a:latin typeface="Cambria"/>
                <a:ea typeface="Cambria"/>
                <a:cs typeface="Cambria"/>
                <a:sym typeface="Cambria"/>
              </a:rPr>
              <a:t>Compartir </a:t>
            </a:r>
            <a:r>
              <a:rPr lang="es-ES" sz="1200" dirty="0">
                <a:solidFill>
                  <a:schemeClr val="dk1"/>
                </a:solidFill>
                <a:latin typeface="Cambria"/>
                <a:ea typeface="Cambria"/>
                <a:cs typeface="Cambria"/>
                <a:sym typeface="Cambria"/>
              </a:rPr>
              <a:t>el resultado mediante un </a:t>
            </a:r>
            <a:r>
              <a:rPr lang="es-ES" sz="1200" dirty="0" smtClean="0">
                <a:solidFill>
                  <a:schemeClr val="dk1"/>
                </a:solidFill>
                <a:latin typeface="Cambria"/>
                <a:ea typeface="Cambria"/>
                <a:cs typeface="Cambria"/>
                <a:sym typeface="Cambria"/>
              </a:rPr>
              <a:t>enlace. </a:t>
            </a:r>
          </a:p>
          <a:p>
            <a:pPr marL="90488" indent="-90488">
              <a:buClr>
                <a:srgbClr val="449C39"/>
              </a:buClr>
              <a:buFont typeface="Arial" panose="020B0604020202020204" pitchFamily="34" charset="0"/>
              <a:buChar char="•"/>
            </a:pPr>
            <a:r>
              <a:rPr lang="es-ES" sz="1200" dirty="0" smtClean="0">
                <a:solidFill>
                  <a:schemeClr val="dk1"/>
                </a:solidFill>
                <a:latin typeface="Cambria"/>
                <a:ea typeface="Cambria"/>
                <a:cs typeface="Cambria"/>
                <a:sym typeface="Cambria"/>
              </a:rPr>
              <a:t>Recomendado </a:t>
            </a:r>
            <a:r>
              <a:rPr lang="es-ES" sz="1200" dirty="0">
                <a:solidFill>
                  <a:schemeClr val="dk1"/>
                </a:solidFill>
                <a:latin typeface="Cambria"/>
                <a:ea typeface="Cambria"/>
                <a:cs typeface="Cambria"/>
                <a:sym typeface="Cambria"/>
              </a:rPr>
              <a:t>para presentar un trabajo PPT en </a:t>
            </a:r>
            <a:r>
              <a:rPr lang="es-ES" sz="1200" dirty="0" smtClean="0">
                <a:solidFill>
                  <a:schemeClr val="dk1"/>
                </a:solidFill>
                <a:latin typeface="Cambria"/>
                <a:ea typeface="Cambria"/>
                <a:cs typeface="Cambria"/>
                <a:sym typeface="Cambria"/>
              </a:rPr>
              <a:t>video.</a:t>
            </a:r>
            <a:endParaRPr lang="es-ES" sz="1200" dirty="0">
              <a:solidFill>
                <a:schemeClr val="dk1"/>
              </a:solidFill>
              <a:latin typeface="Cambria"/>
              <a:ea typeface="Cambria"/>
              <a:cs typeface="Cambria"/>
              <a:sym typeface="Cambria"/>
            </a:endParaRPr>
          </a:p>
        </p:txBody>
      </p:sp>
      <p:sp>
        <p:nvSpPr>
          <p:cNvPr id="9" name="Google Shape;87;p16">
            <a:hlinkClick r:id="rId3"/>
          </p:cNvPr>
          <p:cNvSpPr txBox="1"/>
          <p:nvPr/>
        </p:nvSpPr>
        <p:spPr>
          <a:xfrm>
            <a:off x="548484" y="1339251"/>
            <a:ext cx="1967775" cy="459000"/>
          </a:xfrm>
          <a:prstGeom prst="rect">
            <a:avLst/>
          </a:prstGeom>
          <a:solidFill>
            <a:srgbClr val="449C3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800" b="1">
                <a:solidFill>
                  <a:srgbClr val="FFFFFF"/>
                </a:solidFill>
              </a:rPr>
              <a:t>KNOVIO</a:t>
            </a:r>
            <a:endParaRPr sz="1800" b="1">
              <a:solidFill>
                <a:srgbClr val="FFFFFF"/>
              </a:solidFill>
              <a:highlight>
                <a:srgbClr val="449C39"/>
              </a:highlight>
            </a:endParaRPr>
          </a:p>
        </p:txBody>
      </p:sp>
      <p:sp>
        <p:nvSpPr>
          <p:cNvPr id="10" name="CuadroTexto 9"/>
          <p:cNvSpPr txBox="1"/>
          <p:nvPr/>
        </p:nvSpPr>
        <p:spPr>
          <a:xfrm>
            <a:off x="3456562" y="2574588"/>
            <a:ext cx="2237361" cy="1200329"/>
          </a:xfrm>
          <a:prstGeom prst="rect">
            <a:avLst/>
          </a:prstGeom>
          <a:noFill/>
        </p:spPr>
        <p:txBody>
          <a:bodyPr wrap="square" rtlCol="0">
            <a:spAutoFit/>
          </a:bodyPr>
          <a:lstStyle/>
          <a:p>
            <a:pPr marL="90488" indent="-90488">
              <a:buClr>
                <a:srgbClr val="449C39"/>
              </a:buClr>
              <a:buFont typeface="Arial" panose="020B0604020202020204" pitchFamily="34" charset="0"/>
              <a:buChar char="•"/>
            </a:pPr>
            <a:r>
              <a:rPr lang="es-ES" sz="1200" dirty="0" smtClean="0">
                <a:solidFill>
                  <a:schemeClr val="dk1"/>
                </a:solidFill>
                <a:latin typeface="Cambria"/>
                <a:ea typeface="Cambria"/>
                <a:cs typeface="Cambria"/>
                <a:sym typeface="Cambria"/>
              </a:rPr>
              <a:t>Crear </a:t>
            </a:r>
            <a:r>
              <a:rPr lang="es-ES" sz="1200" dirty="0">
                <a:solidFill>
                  <a:schemeClr val="dk1"/>
                </a:solidFill>
                <a:latin typeface="Cambria"/>
                <a:ea typeface="Cambria"/>
                <a:cs typeface="Cambria"/>
                <a:sym typeface="Cambria"/>
              </a:rPr>
              <a:t>presentaciones dinámicas añadiendo todo tipo de recursos multimedia. </a:t>
            </a:r>
            <a:endParaRPr lang="es-ES" sz="1200" dirty="0" smtClean="0">
              <a:solidFill>
                <a:schemeClr val="dk1"/>
              </a:solidFill>
              <a:latin typeface="Cambria"/>
              <a:ea typeface="Cambria"/>
              <a:cs typeface="Cambria"/>
              <a:sym typeface="Cambria"/>
            </a:endParaRPr>
          </a:p>
          <a:p>
            <a:pPr marL="90488" indent="-90488">
              <a:buClr>
                <a:srgbClr val="449C39"/>
              </a:buClr>
              <a:buFont typeface="Arial" panose="020B0604020202020204" pitchFamily="34" charset="0"/>
              <a:buChar char="•"/>
            </a:pPr>
            <a:r>
              <a:rPr lang="es-ES" sz="1200" dirty="0" smtClean="0">
                <a:solidFill>
                  <a:schemeClr val="dk1"/>
                </a:solidFill>
                <a:latin typeface="Cambria"/>
                <a:ea typeface="Cambria"/>
                <a:cs typeface="Cambria"/>
                <a:sym typeface="Cambria"/>
              </a:rPr>
              <a:t>Recomendado </a:t>
            </a:r>
            <a:r>
              <a:rPr lang="es-ES" sz="1200" dirty="0">
                <a:solidFill>
                  <a:schemeClr val="dk1"/>
                </a:solidFill>
                <a:latin typeface="Cambria"/>
                <a:ea typeface="Cambria"/>
                <a:cs typeface="Cambria"/>
                <a:sym typeface="Cambria"/>
              </a:rPr>
              <a:t>para presentar un tema donde se incluyan videos ilustrativos</a:t>
            </a:r>
            <a:r>
              <a:rPr lang="es-ES" sz="1200" dirty="0" smtClean="0">
                <a:solidFill>
                  <a:schemeClr val="dk1"/>
                </a:solidFill>
                <a:latin typeface="Cambria"/>
                <a:ea typeface="Cambria"/>
                <a:cs typeface="Cambria"/>
                <a:sym typeface="Cambria"/>
              </a:rPr>
              <a:t>.</a:t>
            </a:r>
            <a:endParaRPr lang="es-ES" sz="1200" dirty="0">
              <a:solidFill>
                <a:schemeClr val="dk1"/>
              </a:solidFill>
              <a:latin typeface="Cambria"/>
              <a:ea typeface="Cambria"/>
              <a:cs typeface="Cambria"/>
              <a:sym typeface="Cambria"/>
            </a:endParaRPr>
          </a:p>
        </p:txBody>
      </p:sp>
      <p:sp>
        <p:nvSpPr>
          <p:cNvPr id="11" name="Google Shape;88;p16">
            <a:hlinkClick r:id="rId4"/>
          </p:cNvPr>
          <p:cNvSpPr txBox="1"/>
          <p:nvPr/>
        </p:nvSpPr>
        <p:spPr>
          <a:xfrm>
            <a:off x="3562475" y="1339251"/>
            <a:ext cx="1967776" cy="459000"/>
          </a:xfrm>
          <a:prstGeom prst="rect">
            <a:avLst/>
          </a:prstGeom>
          <a:solidFill>
            <a:srgbClr val="449C3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800" b="1" dirty="0">
                <a:solidFill>
                  <a:srgbClr val="FFFFFF"/>
                </a:solidFill>
              </a:rPr>
              <a:t>PREZI</a:t>
            </a:r>
            <a:endParaRPr sz="1800" b="1" dirty="0">
              <a:solidFill>
                <a:srgbClr val="FFFFFF"/>
              </a:solidFill>
              <a:highlight>
                <a:srgbClr val="449C39"/>
              </a:highlight>
            </a:endParaRPr>
          </a:p>
        </p:txBody>
      </p:sp>
      <p:sp>
        <p:nvSpPr>
          <p:cNvPr id="12" name="Google Shape;89;p16">
            <a:hlinkClick r:id="rId5"/>
          </p:cNvPr>
          <p:cNvSpPr txBox="1"/>
          <p:nvPr/>
        </p:nvSpPr>
        <p:spPr>
          <a:xfrm>
            <a:off x="6636416" y="1294251"/>
            <a:ext cx="1967776" cy="549000"/>
          </a:xfrm>
          <a:prstGeom prst="rect">
            <a:avLst/>
          </a:prstGeom>
          <a:solidFill>
            <a:srgbClr val="449C39"/>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s" sz="1500" b="1" dirty="0">
                <a:solidFill>
                  <a:srgbClr val="FFFFFF"/>
                </a:solidFill>
              </a:rPr>
              <a:t>GOOGLE</a:t>
            </a:r>
            <a:endParaRPr sz="1500" b="1" dirty="0">
              <a:solidFill>
                <a:srgbClr val="FFFFFF"/>
              </a:solidFill>
            </a:endParaRPr>
          </a:p>
          <a:p>
            <a:pPr marL="0" lvl="0" indent="0" algn="ctr" rtl="0">
              <a:spcBef>
                <a:spcPts val="0"/>
              </a:spcBef>
              <a:spcAft>
                <a:spcPts val="0"/>
              </a:spcAft>
              <a:buNone/>
            </a:pPr>
            <a:r>
              <a:rPr lang="es" sz="1500" b="1" dirty="0">
                <a:solidFill>
                  <a:srgbClr val="FFFFFF"/>
                </a:solidFill>
              </a:rPr>
              <a:t>PRESENTACIONES</a:t>
            </a:r>
            <a:endParaRPr sz="1500" b="1" dirty="0">
              <a:solidFill>
                <a:srgbClr val="FFFFFF"/>
              </a:solidFill>
            </a:endParaRPr>
          </a:p>
        </p:txBody>
      </p:sp>
      <p:sp>
        <p:nvSpPr>
          <p:cNvPr id="13" name="CuadroTexto 12"/>
          <p:cNvSpPr txBox="1"/>
          <p:nvPr/>
        </p:nvSpPr>
        <p:spPr>
          <a:xfrm>
            <a:off x="6498077" y="2492254"/>
            <a:ext cx="2338742" cy="1569660"/>
          </a:xfrm>
          <a:prstGeom prst="rect">
            <a:avLst/>
          </a:prstGeom>
          <a:noFill/>
        </p:spPr>
        <p:txBody>
          <a:bodyPr wrap="square" rtlCol="0">
            <a:spAutoFit/>
          </a:bodyPr>
          <a:lstStyle/>
          <a:p>
            <a:pPr marL="171450" indent="-171450">
              <a:buClr>
                <a:srgbClr val="449C39"/>
              </a:buClr>
              <a:buFont typeface="Arial" panose="020B0604020202020204" pitchFamily="34" charset="0"/>
              <a:buChar char="•"/>
            </a:pPr>
            <a:r>
              <a:rPr lang="es-ES" sz="1200" dirty="0" smtClean="0">
                <a:solidFill>
                  <a:schemeClr val="dk1"/>
                </a:solidFill>
                <a:latin typeface="Cambria"/>
                <a:ea typeface="Cambria"/>
                <a:cs typeface="Cambria"/>
                <a:sym typeface="Cambria"/>
              </a:rPr>
              <a:t>Crear </a:t>
            </a:r>
            <a:r>
              <a:rPr lang="es-ES" sz="1200" dirty="0">
                <a:solidFill>
                  <a:schemeClr val="dk1"/>
                </a:solidFill>
                <a:latin typeface="Cambria"/>
                <a:ea typeface="Cambria"/>
                <a:cs typeface="Cambria"/>
                <a:sym typeface="Cambria"/>
              </a:rPr>
              <a:t>presentaciones de manera colaborativa y </a:t>
            </a:r>
            <a:r>
              <a:rPr lang="es-ES" sz="1200" dirty="0" smtClean="0">
                <a:solidFill>
                  <a:schemeClr val="dk1"/>
                </a:solidFill>
                <a:latin typeface="Cambria"/>
                <a:ea typeface="Cambria"/>
                <a:cs typeface="Cambria"/>
                <a:sym typeface="Cambria"/>
              </a:rPr>
              <a:t>síncrona. </a:t>
            </a:r>
          </a:p>
          <a:p>
            <a:pPr marL="171450" indent="-171450">
              <a:buClr>
                <a:srgbClr val="449C39"/>
              </a:buClr>
              <a:buFont typeface="Arial" panose="020B0604020202020204" pitchFamily="34" charset="0"/>
              <a:buChar char="•"/>
            </a:pPr>
            <a:r>
              <a:rPr lang="es-ES" sz="1200" dirty="0" smtClean="0">
                <a:solidFill>
                  <a:schemeClr val="dk1"/>
                </a:solidFill>
                <a:latin typeface="Cambria"/>
                <a:ea typeface="Cambria"/>
                <a:cs typeface="Cambria"/>
                <a:sym typeface="Cambria"/>
              </a:rPr>
              <a:t>Compartir </a:t>
            </a:r>
            <a:r>
              <a:rPr lang="es-ES" sz="1200" dirty="0">
                <a:solidFill>
                  <a:schemeClr val="dk1"/>
                </a:solidFill>
                <a:latin typeface="Cambria"/>
                <a:ea typeface="Cambria"/>
                <a:cs typeface="Cambria"/>
                <a:sym typeface="Cambria"/>
              </a:rPr>
              <a:t>el resultado por diferentes canales de distribución. </a:t>
            </a:r>
            <a:endParaRPr lang="es-ES" sz="1200" dirty="0" smtClean="0">
              <a:solidFill>
                <a:schemeClr val="dk1"/>
              </a:solidFill>
              <a:latin typeface="Cambria"/>
              <a:ea typeface="Cambria"/>
              <a:cs typeface="Cambria"/>
              <a:sym typeface="Cambria"/>
            </a:endParaRPr>
          </a:p>
          <a:p>
            <a:pPr marL="171450" indent="-171450">
              <a:buClr>
                <a:srgbClr val="449C39"/>
              </a:buClr>
              <a:buFont typeface="Arial" panose="020B0604020202020204" pitchFamily="34" charset="0"/>
              <a:buChar char="•"/>
            </a:pPr>
            <a:r>
              <a:rPr lang="es-ES" sz="1200" dirty="0" smtClean="0">
                <a:solidFill>
                  <a:schemeClr val="dk1"/>
                </a:solidFill>
                <a:latin typeface="Cambria"/>
                <a:ea typeface="Cambria"/>
                <a:cs typeface="Cambria"/>
                <a:sym typeface="Cambria"/>
              </a:rPr>
              <a:t>Recomendado </a:t>
            </a:r>
            <a:r>
              <a:rPr lang="es-ES" sz="1200" dirty="0">
                <a:solidFill>
                  <a:schemeClr val="dk1"/>
                </a:solidFill>
                <a:latin typeface="Cambria"/>
                <a:ea typeface="Cambria"/>
                <a:cs typeface="Cambria"/>
                <a:sym typeface="Cambria"/>
              </a:rPr>
              <a:t>para trabajar una presentación en grupo</a:t>
            </a:r>
            <a:r>
              <a:rPr lang="es-ES" sz="1200" dirty="0" smtClean="0">
                <a:solidFill>
                  <a:schemeClr val="dk1"/>
                </a:solidFill>
                <a:latin typeface="Cambria"/>
                <a:ea typeface="Cambria"/>
                <a:cs typeface="Cambria"/>
                <a:sym typeface="Cambria"/>
              </a:rPr>
              <a:t>.</a:t>
            </a:r>
            <a:endParaRPr lang="es-ES" sz="1200" dirty="0"/>
          </a:p>
        </p:txBody>
      </p:sp>
      <p:sp>
        <p:nvSpPr>
          <p:cNvPr id="14" name="Google Shape;81;p16"/>
          <p:cNvSpPr/>
          <p:nvPr/>
        </p:nvSpPr>
        <p:spPr>
          <a:xfrm>
            <a:off x="0" y="-1300"/>
            <a:ext cx="6086400" cy="9498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95;p17"/>
          <p:cNvSpPr txBox="1"/>
          <p:nvPr/>
        </p:nvSpPr>
        <p:spPr>
          <a:xfrm>
            <a:off x="295632" y="232250"/>
            <a:ext cx="5790767" cy="7162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PARA LA CREACIÓN DE </a:t>
            </a:r>
            <a:r>
              <a:rPr lang="es" sz="2400" b="1" dirty="0" smtClean="0">
                <a:solidFill>
                  <a:srgbClr val="FFFFFF"/>
                </a:solidFill>
                <a:latin typeface="Franklin Gothic Medium" panose="020B0603020102020204" pitchFamily="34" charset="0"/>
                <a:ea typeface="Franklin Gothic"/>
                <a:cs typeface="Franklin Gothic"/>
                <a:sym typeface="Franklin Gothic"/>
              </a:rPr>
              <a:t>PRESENTACIONES </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Tree>
    <p:extLst>
      <p:ext uri="{BB962C8B-B14F-4D97-AF65-F5344CB8AC3E}">
        <p14:creationId xmlns:p14="http://schemas.microsoft.com/office/powerpoint/2010/main" val="4298642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3" name="Imagen 2"/>
          <p:cNvPicPr>
            <a:picLocks noChangeAspect="1"/>
          </p:cNvPicPr>
          <p:nvPr/>
        </p:nvPicPr>
        <p:blipFill>
          <a:blip r:embed="rId3">
            <a:duotone>
              <a:schemeClr val="accent6">
                <a:shade val="45000"/>
                <a:satMod val="135000"/>
              </a:schemeClr>
              <a:prstClr val="white"/>
            </a:duotone>
            <a:extLst>
              <a:ext uri="{BEBA8EAE-BF5A-486C-A8C5-ECC9F3942E4B}">
                <a14:imgProps xmlns:a14="http://schemas.microsoft.com/office/drawing/2010/main">
                  <a14:imgLayer r:embed="rId4">
                    <a14:imgEffect>
                      <a14:artisticPhotocopy detail="0"/>
                    </a14:imgEffect>
                    <a14:imgEffect>
                      <a14:brightnessContrast contrast="-50000"/>
                    </a14:imgEffect>
                  </a14:imgLayer>
                </a14:imgProps>
              </a:ext>
              <a:ext uri="{28A0092B-C50C-407E-A947-70E740481C1C}">
                <a14:useLocalDpi xmlns:a14="http://schemas.microsoft.com/office/drawing/2010/main" val="0"/>
              </a:ext>
            </a:extLst>
          </a:blip>
          <a:stretch>
            <a:fillRect/>
          </a:stretch>
        </p:blipFill>
        <p:spPr>
          <a:xfrm>
            <a:off x="457200" y="0"/>
            <a:ext cx="8229600" cy="5143500"/>
          </a:xfrm>
          <a:prstGeom prst="rect">
            <a:avLst/>
          </a:prstGeom>
        </p:spPr>
      </p:pic>
      <p:graphicFrame>
        <p:nvGraphicFramePr>
          <p:cNvPr id="99" name="Google Shape;99;p17"/>
          <p:cNvGraphicFramePr/>
          <p:nvPr>
            <p:extLst>
              <p:ext uri="{D42A27DB-BD31-4B8C-83A1-F6EECF244321}">
                <p14:modId xmlns:p14="http://schemas.microsoft.com/office/powerpoint/2010/main" val="3240793623"/>
              </p:ext>
            </p:extLst>
          </p:nvPr>
        </p:nvGraphicFramePr>
        <p:xfrm>
          <a:off x="952500" y="1619250"/>
          <a:ext cx="7239000" cy="3244850"/>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dirty="0">
                        <a:highlight>
                          <a:srgbClr val="449C39"/>
                        </a:highlight>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Permite subir presentaciones creadas en Power Point e incrustar encuestas entre las diapositivas. Compartiendo el enlace de visualización entre los </a:t>
                      </a:r>
                      <a:r>
                        <a:rPr lang="es" sz="1200" dirty="0" smtClean="0">
                          <a:solidFill>
                            <a:schemeClr val="dk1"/>
                          </a:solidFill>
                          <a:latin typeface="Cambria"/>
                          <a:ea typeface="Cambria"/>
                          <a:cs typeface="Cambria"/>
                          <a:sym typeface="Cambria"/>
                        </a:rPr>
                        <a:t>y las oyentes </a:t>
                      </a:r>
                      <a:r>
                        <a:rPr lang="es" sz="1200" dirty="0">
                          <a:solidFill>
                            <a:schemeClr val="dk1"/>
                          </a:solidFill>
                          <a:latin typeface="Cambria"/>
                          <a:ea typeface="Cambria"/>
                          <a:cs typeface="Cambria"/>
                          <a:sym typeface="Cambria"/>
                        </a:rPr>
                        <a:t>es posible efectuar preguntas teniendo respuesta en directo y de forma anónima. Recomendado para crear presentaciones que necesiten participación de los </a:t>
                      </a:r>
                      <a:r>
                        <a:rPr lang="es" sz="1200" dirty="0" smtClean="0">
                          <a:solidFill>
                            <a:schemeClr val="dk1"/>
                          </a:solidFill>
                          <a:latin typeface="Cambria"/>
                          <a:ea typeface="Cambria"/>
                          <a:cs typeface="Cambria"/>
                          <a:sym typeface="Cambria"/>
                        </a:rPr>
                        <a:t>y las oyentes</a:t>
                      </a:r>
                      <a:r>
                        <a:rPr lang="es" sz="1200" dirty="0">
                          <a:solidFill>
                            <a:schemeClr val="dk1"/>
                          </a:solidFill>
                          <a:latin typeface="Cambria"/>
                          <a:ea typeface="Cambria"/>
                          <a:cs typeface="Cambria"/>
                          <a:sym typeface="Cambria"/>
                        </a:rPr>
                        <a:t>.</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1800128">
                <a:tc>
                  <a:txBody>
                    <a:bodyPr/>
                    <a:lstStyle/>
                    <a:p>
                      <a:pPr marL="0" lvl="0" indent="0" algn="l" rtl="0">
                        <a:spcBef>
                          <a:spcPts val="0"/>
                        </a:spcBef>
                        <a:spcAft>
                          <a:spcPts val="0"/>
                        </a:spcAft>
                        <a:buNone/>
                      </a:pPr>
                      <a:endParaRPr dirty="0">
                        <a:solidFill>
                          <a:srgbClr val="449C39"/>
                        </a:solidFill>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Permite crear informes y presentaciones interactivas utilizando una interfaz gráfica intuitiva. Los trabajos realizados con Sway pueden ser compartidos sin que los destinatarios tengan que darse de alta o descargarse nada. Recomendado para dar un formato tipo página web a la presentación creada en Power Point.</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94" name="Google Shape;94;p17"/>
          <p:cNvSpPr/>
          <p:nvPr/>
        </p:nvSpPr>
        <p:spPr>
          <a:xfrm>
            <a:off x="0" y="-1300"/>
            <a:ext cx="6086400" cy="9498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5" name="Google Shape;95;p17"/>
          <p:cNvSpPr txBox="1"/>
          <p:nvPr/>
        </p:nvSpPr>
        <p:spPr>
          <a:xfrm>
            <a:off x="295632" y="232250"/>
            <a:ext cx="5790767" cy="7162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PARA LA CREACIÓN DE </a:t>
            </a:r>
            <a:r>
              <a:rPr lang="es" sz="2400" b="1" dirty="0" smtClean="0">
                <a:solidFill>
                  <a:srgbClr val="FFFFFF"/>
                </a:solidFill>
                <a:latin typeface="Franklin Gothic Medium" panose="020B0603020102020204" pitchFamily="34" charset="0"/>
                <a:ea typeface="Franklin Gothic"/>
                <a:cs typeface="Franklin Gothic"/>
                <a:sym typeface="Franklin Gothic"/>
              </a:rPr>
              <a:t>PRESENTACIONES </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00" name="Google Shape;100;p17">
            <a:hlinkClick r:id="rId5"/>
          </p:cNvPr>
          <p:cNvSpPr txBox="1"/>
          <p:nvPr/>
        </p:nvSpPr>
        <p:spPr>
          <a:xfrm>
            <a:off x="942725" y="1619250"/>
            <a:ext cx="1157400" cy="459000"/>
          </a:xfrm>
          <a:prstGeom prst="rect">
            <a:avLst/>
          </a:prstGeom>
          <a:solidFill>
            <a:srgbClr val="449C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b="1" dirty="0">
                <a:solidFill>
                  <a:srgbClr val="FFFFFF"/>
                </a:solidFill>
              </a:rPr>
              <a:t>SWIPE</a:t>
            </a:r>
            <a:endParaRPr sz="1800" b="1" dirty="0">
              <a:solidFill>
                <a:srgbClr val="FFFFFF"/>
              </a:solidFill>
              <a:highlight>
                <a:srgbClr val="449C39"/>
              </a:highlight>
            </a:endParaRPr>
          </a:p>
        </p:txBody>
      </p:sp>
      <p:sp>
        <p:nvSpPr>
          <p:cNvPr id="101" name="Google Shape;101;p17">
            <a:hlinkClick r:id="rId6"/>
          </p:cNvPr>
          <p:cNvSpPr txBox="1"/>
          <p:nvPr/>
        </p:nvSpPr>
        <p:spPr>
          <a:xfrm>
            <a:off x="942725" y="3059400"/>
            <a:ext cx="1157400" cy="459000"/>
          </a:xfrm>
          <a:prstGeom prst="rect">
            <a:avLst/>
          </a:prstGeom>
          <a:solidFill>
            <a:srgbClr val="449C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s" sz="1800" b="1" dirty="0">
                <a:solidFill>
                  <a:srgbClr val="FFFFFF"/>
                </a:solidFill>
              </a:rPr>
              <a:t>SWAY</a:t>
            </a:r>
            <a:endParaRPr sz="1800" b="1" dirty="0">
              <a:solidFill>
                <a:srgbClr val="FFFFFF"/>
              </a:solidFill>
              <a:highlight>
                <a:srgbClr val="449C39"/>
              </a:highlight>
            </a:endParaRPr>
          </a:p>
        </p:txBody>
      </p:sp>
      <p:sp>
        <p:nvSpPr>
          <p:cNvPr id="16" name="CuadroTexto 15"/>
          <p:cNvSpPr txBox="1"/>
          <p:nvPr/>
        </p:nvSpPr>
        <p:spPr>
          <a:xfrm>
            <a:off x="7291737" y="4445742"/>
            <a:ext cx="609462" cy="184666"/>
          </a:xfrm>
          <a:prstGeom prst="rect">
            <a:avLst/>
          </a:prstGeom>
          <a:noFill/>
        </p:spPr>
        <p:txBody>
          <a:bodyPr wrap="none" rtlCol="0">
            <a:spAutoFit/>
          </a:bodyPr>
          <a:lstStyle/>
          <a:p>
            <a:r>
              <a:rPr lang="es-ES" sz="600" dirty="0" smtClean="0">
                <a:solidFill>
                  <a:schemeClr val="tx2">
                    <a:lumMod val="75000"/>
                  </a:schemeClr>
                </a:solidFill>
              </a:rPr>
              <a:t>Freepik.com</a:t>
            </a:r>
            <a:endParaRPr lang="eu-ES" sz="600"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06;p18"/>
          <p:cNvSpPr/>
          <p:nvPr/>
        </p:nvSpPr>
        <p:spPr>
          <a:xfrm>
            <a:off x="0" y="-1300"/>
            <a:ext cx="5207100" cy="9498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 name="Google Shape;107;p18"/>
          <p:cNvSpPr txBox="1"/>
          <p:nvPr/>
        </p:nvSpPr>
        <p:spPr>
          <a:xfrm>
            <a:off x="102000" y="232250"/>
            <a:ext cx="5105100" cy="71625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PARA LA CREACIÓN DE </a:t>
            </a:r>
            <a:r>
              <a:rPr lang="es" sz="2400" b="1" dirty="0" smtClean="0">
                <a:solidFill>
                  <a:srgbClr val="FFFFFF"/>
                </a:solidFill>
                <a:latin typeface="Franklin Gothic Medium" panose="020B0603020102020204" pitchFamily="34" charset="0"/>
                <a:ea typeface="Franklin Gothic"/>
                <a:cs typeface="Franklin Gothic"/>
                <a:sym typeface="Franklin Gothic"/>
              </a:rPr>
              <a:t>DIAGRAMAS </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8" name="Hexágono 7"/>
          <p:cNvSpPr/>
          <p:nvPr/>
        </p:nvSpPr>
        <p:spPr>
          <a:xfrm>
            <a:off x="256590" y="1087874"/>
            <a:ext cx="2346960" cy="2023241"/>
          </a:xfrm>
          <a:prstGeom prst="hexagon">
            <a:avLst/>
          </a:prstGeom>
          <a:noFill/>
          <a:ln w="127000">
            <a:solidFill>
              <a:srgbClr val="65C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500" b="1" dirty="0" smtClean="0">
                <a:solidFill>
                  <a:schemeClr val="tx1"/>
                </a:solidFill>
              </a:rPr>
              <a:t>DRAW.IO</a:t>
            </a:r>
          </a:p>
          <a:p>
            <a:pPr algn="ctr"/>
            <a:r>
              <a:rPr lang="es-ES" sz="1100" dirty="0">
                <a:solidFill>
                  <a:schemeClr val="dk1"/>
                </a:solidFill>
                <a:latin typeface="Cambria"/>
                <a:ea typeface="Cambria"/>
                <a:cs typeface="Cambria"/>
                <a:sym typeface="Cambria"/>
              </a:rPr>
              <a:t>Recomendado para crear diagramas rápidos que no requieran mucha complejidad.</a:t>
            </a:r>
            <a:endParaRPr lang="eu-ES" sz="1100" dirty="0"/>
          </a:p>
          <a:p>
            <a:pPr algn="ctr"/>
            <a:endParaRPr lang="eu-ES" sz="1100" b="1" dirty="0">
              <a:solidFill>
                <a:schemeClr val="tx1"/>
              </a:solidFill>
            </a:endParaRPr>
          </a:p>
        </p:txBody>
      </p:sp>
      <p:sp>
        <p:nvSpPr>
          <p:cNvPr id="12" name="Hexágono 11"/>
          <p:cNvSpPr/>
          <p:nvPr/>
        </p:nvSpPr>
        <p:spPr>
          <a:xfrm>
            <a:off x="3453081" y="3012679"/>
            <a:ext cx="2346960" cy="2023241"/>
          </a:xfrm>
          <a:prstGeom prst="hexagon">
            <a:avLst/>
          </a:prstGeom>
          <a:noFill/>
          <a:ln w="127000">
            <a:solidFill>
              <a:srgbClr val="65C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2500" b="1" dirty="0" smtClean="0">
              <a:solidFill>
                <a:schemeClr val="tx1"/>
              </a:solidFill>
            </a:endParaRPr>
          </a:p>
          <a:p>
            <a:pPr algn="ctr"/>
            <a:r>
              <a:rPr lang="es-ES" sz="2500" b="1" dirty="0" smtClean="0">
                <a:solidFill>
                  <a:schemeClr val="tx1"/>
                </a:solidFill>
              </a:rPr>
              <a:t>GLIFFY</a:t>
            </a:r>
          </a:p>
          <a:p>
            <a:pPr algn="ctr"/>
            <a:r>
              <a:rPr lang="es-ES" sz="1100" dirty="0">
                <a:solidFill>
                  <a:schemeClr val="dk1"/>
                </a:solidFill>
                <a:latin typeface="Cambria"/>
                <a:ea typeface="Cambria"/>
                <a:cs typeface="Cambria"/>
                <a:sym typeface="Cambria"/>
              </a:rPr>
              <a:t>Recomendado para crear diagramas de mucha complejidad que requieran el uso de elementos externos.</a:t>
            </a:r>
            <a:endParaRPr lang="eu-ES" sz="1100" dirty="0"/>
          </a:p>
          <a:p>
            <a:pPr algn="ctr"/>
            <a:endParaRPr lang="eu-ES" sz="2500" b="1" dirty="0">
              <a:solidFill>
                <a:schemeClr val="tx1"/>
              </a:solidFill>
            </a:endParaRPr>
          </a:p>
        </p:txBody>
      </p:sp>
      <p:sp>
        <p:nvSpPr>
          <p:cNvPr id="13" name="Hexágono 12"/>
          <p:cNvSpPr/>
          <p:nvPr/>
        </p:nvSpPr>
        <p:spPr>
          <a:xfrm>
            <a:off x="6648637" y="1087874"/>
            <a:ext cx="2346960" cy="2023241"/>
          </a:xfrm>
          <a:prstGeom prst="hexagon">
            <a:avLst/>
          </a:prstGeom>
          <a:noFill/>
          <a:ln w="127000">
            <a:solidFill>
              <a:srgbClr val="65C1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500" b="1" dirty="0" smtClean="0">
                <a:solidFill>
                  <a:schemeClr val="tx1"/>
                </a:solidFill>
              </a:rPr>
              <a:t>LUCID</a:t>
            </a:r>
          </a:p>
          <a:p>
            <a:pPr algn="ctr"/>
            <a:r>
              <a:rPr lang="es-ES" sz="2500" b="1" dirty="0" smtClean="0">
                <a:solidFill>
                  <a:schemeClr val="tx1"/>
                </a:solidFill>
              </a:rPr>
              <a:t>CHART</a:t>
            </a:r>
          </a:p>
          <a:p>
            <a:pPr algn="ctr"/>
            <a:r>
              <a:rPr lang="es-ES" sz="1100" dirty="0">
                <a:solidFill>
                  <a:schemeClr val="dk1"/>
                </a:solidFill>
                <a:latin typeface="Cambria"/>
                <a:ea typeface="Cambria"/>
                <a:cs typeface="Cambria"/>
                <a:sym typeface="Cambria"/>
              </a:rPr>
              <a:t>Recomendado para crear y guardar diagramas a fin de editarlos con posterioridad.</a:t>
            </a:r>
          </a:p>
          <a:p>
            <a:pPr algn="ctr"/>
            <a:endParaRPr lang="eu-ES" sz="1100" b="1" dirty="0">
              <a:solidFill>
                <a:schemeClr val="tx1"/>
              </a:solidFill>
            </a:endParaRPr>
          </a:p>
        </p:txBody>
      </p:sp>
      <p:cxnSp>
        <p:nvCxnSpPr>
          <p:cNvPr id="21" name="Conector angular 20"/>
          <p:cNvCxnSpPr/>
          <p:nvPr/>
        </p:nvCxnSpPr>
        <p:spPr>
          <a:xfrm>
            <a:off x="1460550" y="3314700"/>
            <a:ext cx="0" cy="647700"/>
          </a:xfrm>
          <a:prstGeom prst="straightConnector1">
            <a:avLst/>
          </a:prstGeom>
          <a:ln w="63500">
            <a:solidFill>
              <a:srgbClr val="449C39"/>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56" name="CuadroTexto 55"/>
          <p:cNvSpPr txBox="1"/>
          <p:nvPr/>
        </p:nvSpPr>
        <p:spPr>
          <a:xfrm>
            <a:off x="256590" y="4020257"/>
            <a:ext cx="2720340" cy="1015663"/>
          </a:xfrm>
          <a:prstGeom prst="rect">
            <a:avLst/>
          </a:prstGeom>
          <a:noFill/>
          <a:ln w="28575">
            <a:solidFill>
              <a:srgbClr val="BACB13"/>
            </a:solidFill>
            <a:prstDash val="dash"/>
          </a:ln>
        </p:spPr>
        <p:txBody>
          <a:bodyPr wrap="square" rtlCol="0">
            <a:spAutoFit/>
          </a:bodyPr>
          <a:lstStyle/>
          <a:p>
            <a:pPr marL="92075" indent="-92075">
              <a:buFont typeface="Arial" panose="020B0604020202020204" pitchFamily="34" charset="0"/>
              <a:buChar char="•"/>
            </a:pPr>
            <a:r>
              <a:rPr lang="es-ES" sz="1200" dirty="0">
                <a:solidFill>
                  <a:schemeClr val="dk1"/>
                </a:solidFill>
                <a:latin typeface="Cambria"/>
                <a:ea typeface="Cambria"/>
                <a:cs typeface="Cambria"/>
                <a:sym typeface="Cambria"/>
              </a:rPr>
              <a:t>Crear diagramas desde el navegador sin instalar programas. </a:t>
            </a:r>
          </a:p>
          <a:p>
            <a:pPr marL="92075" indent="-92075">
              <a:buFont typeface="Arial" panose="020B0604020202020204" pitchFamily="34" charset="0"/>
              <a:buChar char="•"/>
            </a:pPr>
            <a:r>
              <a:rPr lang="es-ES" sz="1200" dirty="0">
                <a:solidFill>
                  <a:schemeClr val="dk1"/>
                </a:solidFill>
                <a:latin typeface="Cambria"/>
                <a:ea typeface="Cambria"/>
                <a:cs typeface="Cambria"/>
                <a:sym typeface="Cambria"/>
              </a:rPr>
              <a:t>Guardar en Google Drive, OneDrive </a:t>
            </a:r>
            <a:r>
              <a:rPr lang="es-ES" sz="1200">
                <a:solidFill>
                  <a:schemeClr val="dk1"/>
                </a:solidFill>
                <a:latin typeface="Cambria"/>
                <a:ea typeface="Cambria"/>
                <a:cs typeface="Cambria"/>
                <a:sym typeface="Cambria"/>
              </a:rPr>
              <a:t>o </a:t>
            </a:r>
            <a:r>
              <a:rPr lang="es-ES" sz="1200" smtClean="0">
                <a:solidFill>
                  <a:schemeClr val="dk1"/>
                </a:solidFill>
                <a:latin typeface="Cambria"/>
                <a:ea typeface="Cambria"/>
                <a:cs typeface="Cambria"/>
                <a:sym typeface="Cambria"/>
              </a:rPr>
              <a:t>en </a:t>
            </a:r>
            <a:r>
              <a:rPr lang="es-ES" sz="1200" dirty="0">
                <a:solidFill>
                  <a:schemeClr val="dk1"/>
                </a:solidFill>
                <a:latin typeface="Cambria"/>
                <a:ea typeface="Cambria"/>
                <a:cs typeface="Cambria"/>
                <a:sym typeface="Cambria"/>
              </a:rPr>
              <a:t>el disco duro. </a:t>
            </a:r>
          </a:p>
          <a:p>
            <a:pPr marL="92075" indent="-92075">
              <a:buFont typeface="Arial" panose="020B0604020202020204" pitchFamily="34" charset="0"/>
              <a:buChar char="•"/>
            </a:pPr>
            <a:r>
              <a:rPr lang="es-ES" sz="1200" dirty="0">
                <a:solidFill>
                  <a:schemeClr val="dk1"/>
                </a:solidFill>
                <a:latin typeface="Cambria"/>
                <a:ea typeface="Cambria"/>
                <a:cs typeface="Cambria"/>
                <a:sym typeface="Cambria"/>
              </a:rPr>
              <a:t>Exportar a múltiples formatos. </a:t>
            </a:r>
          </a:p>
        </p:txBody>
      </p:sp>
      <p:sp>
        <p:nvSpPr>
          <p:cNvPr id="59" name="CuadroTexto 58"/>
          <p:cNvSpPr txBox="1"/>
          <p:nvPr/>
        </p:nvSpPr>
        <p:spPr>
          <a:xfrm>
            <a:off x="3439839" y="1087874"/>
            <a:ext cx="2373445" cy="1200329"/>
          </a:xfrm>
          <a:prstGeom prst="rect">
            <a:avLst/>
          </a:prstGeom>
          <a:noFill/>
          <a:ln w="28575">
            <a:solidFill>
              <a:srgbClr val="BACB13"/>
            </a:solidFill>
            <a:prstDash val="dash"/>
          </a:ln>
        </p:spPr>
        <p:txBody>
          <a:bodyPr wrap="square" rtlCol="0">
            <a:spAutoFit/>
          </a:bodyPr>
          <a:lstStyle/>
          <a:p>
            <a:pPr marL="92075" indent="-90488">
              <a:buFont typeface="Arial" panose="020B0604020202020204" pitchFamily="34" charset="0"/>
              <a:buChar char="•"/>
            </a:pPr>
            <a:r>
              <a:rPr lang="es-ES" sz="1200" dirty="0">
                <a:solidFill>
                  <a:schemeClr val="dk1"/>
                </a:solidFill>
                <a:latin typeface="Cambria"/>
                <a:ea typeface="Cambria"/>
                <a:cs typeface="Cambria"/>
                <a:sym typeface="Cambria"/>
              </a:rPr>
              <a:t>Solución </a:t>
            </a:r>
            <a:r>
              <a:rPr lang="es-ES" sz="1200" dirty="0" smtClean="0">
                <a:solidFill>
                  <a:schemeClr val="dk1"/>
                </a:solidFill>
                <a:latin typeface="Cambria"/>
                <a:ea typeface="Cambria"/>
                <a:cs typeface="Cambria"/>
                <a:sym typeface="Cambria"/>
              </a:rPr>
              <a:t>profesional.</a:t>
            </a:r>
          </a:p>
          <a:p>
            <a:pPr marL="92075" indent="-90488">
              <a:buFont typeface="Arial" panose="020B0604020202020204" pitchFamily="34" charset="0"/>
              <a:buChar char="•"/>
            </a:pPr>
            <a:r>
              <a:rPr lang="es-ES" sz="1200" dirty="0" smtClean="0">
                <a:solidFill>
                  <a:schemeClr val="dk1"/>
                </a:solidFill>
                <a:latin typeface="Cambria"/>
                <a:ea typeface="Cambria"/>
                <a:cs typeface="Cambria"/>
                <a:sym typeface="Cambria"/>
              </a:rPr>
              <a:t>Gran </a:t>
            </a:r>
            <a:r>
              <a:rPr lang="es-ES" sz="1200" dirty="0">
                <a:solidFill>
                  <a:schemeClr val="dk1"/>
                </a:solidFill>
                <a:latin typeface="Cambria"/>
                <a:ea typeface="Cambria"/>
                <a:cs typeface="Cambria"/>
                <a:sym typeface="Cambria"/>
              </a:rPr>
              <a:t>variedad de plantillas y </a:t>
            </a:r>
            <a:r>
              <a:rPr lang="es-ES" sz="1200" dirty="0" smtClean="0">
                <a:solidFill>
                  <a:schemeClr val="dk1"/>
                </a:solidFill>
                <a:latin typeface="Cambria"/>
                <a:ea typeface="Cambria"/>
                <a:cs typeface="Cambria"/>
                <a:sym typeface="Cambria"/>
              </a:rPr>
              <a:t>objetos. </a:t>
            </a:r>
          </a:p>
          <a:p>
            <a:pPr marL="92075" indent="-90488">
              <a:buFont typeface="Arial" panose="020B0604020202020204" pitchFamily="34" charset="0"/>
              <a:buChar char="•"/>
            </a:pPr>
            <a:r>
              <a:rPr lang="es-ES" sz="1200" dirty="0" smtClean="0">
                <a:solidFill>
                  <a:schemeClr val="dk1"/>
                </a:solidFill>
                <a:latin typeface="Cambria"/>
                <a:ea typeface="Cambria"/>
                <a:cs typeface="Cambria"/>
                <a:sym typeface="Cambria"/>
              </a:rPr>
              <a:t>Compartir </a:t>
            </a:r>
            <a:r>
              <a:rPr lang="es-ES" sz="1200" dirty="0">
                <a:solidFill>
                  <a:schemeClr val="dk1"/>
                </a:solidFill>
                <a:latin typeface="Cambria"/>
                <a:ea typeface="Cambria"/>
                <a:cs typeface="Cambria"/>
                <a:sym typeface="Cambria"/>
              </a:rPr>
              <a:t>el diagrama mediante </a:t>
            </a:r>
            <a:r>
              <a:rPr lang="es-ES" sz="1200" dirty="0" smtClean="0">
                <a:solidFill>
                  <a:schemeClr val="dk1"/>
                </a:solidFill>
                <a:latin typeface="Cambria"/>
                <a:ea typeface="Cambria"/>
                <a:cs typeface="Cambria"/>
                <a:sym typeface="Cambria"/>
              </a:rPr>
              <a:t>URL e </a:t>
            </a:r>
            <a:r>
              <a:rPr lang="es-ES" sz="1200" dirty="0">
                <a:solidFill>
                  <a:schemeClr val="dk1"/>
                </a:solidFill>
                <a:latin typeface="Cambria"/>
                <a:ea typeface="Cambria"/>
                <a:cs typeface="Cambria"/>
                <a:sym typeface="Cambria"/>
              </a:rPr>
              <a:t>incrustarlo en una página web o blog. </a:t>
            </a:r>
            <a:endParaRPr lang="es-ES" sz="1200" dirty="0" smtClean="0">
              <a:solidFill>
                <a:schemeClr val="dk1"/>
              </a:solidFill>
              <a:latin typeface="Cambria"/>
              <a:ea typeface="Cambria"/>
              <a:cs typeface="Cambria"/>
              <a:sym typeface="Cambria"/>
            </a:endParaRPr>
          </a:p>
        </p:txBody>
      </p:sp>
      <p:sp>
        <p:nvSpPr>
          <p:cNvPr id="62" name="CuadroTexto 61"/>
          <p:cNvSpPr txBox="1"/>
          <p:nvPr/>
        </p:nvSpPr>
        <p:spPr>
          <a:xfrm>
            <a:off x="6445096" y="4020257"/>
            <a:ext cx="2611770" cy="830997"/>
          </a:xfrm>
          <a:prstGeom prst="rect">
            <a:avLst/>
          </a:prstGeom>
          <a:noFill/>
          <a:ln w="28575">
            <a:solidFill>
              <a:srgbClr val="BACB13"/>
            </a:solidFill>
            <a:prstDash val="dash"/>
          </a:ln>
        </p:spPr>
        <p:txBody>
          <a:bodyPr wrap="square" rtlCol="0">
            <a:spAutoFit/>
          </a:bodyPr>
          <a:lstStyle/>
          <a:p>
            <a:pPr marL="92075" indent="-92075">
              <a:buFont typeface="Arial" panose="020B0604020202020204" pitchFamily="34" charset="0"/>
              <a:buChar char="•"/>
            </a:pPr>
            <a:r>
              <a:rPr lang="es-ES" sz="1200" dirty="0" smtClean="0">
                <a:solidFill>
                  <a:schemeClr val="dk1"/>
                </a:solidFill>
                <a:latin typeface="Cambria"/>
                <a:ea typeface="Cambria"/>
                <a:cs typeface="Cambria"/>
                <a:sym typeface="Cambria"/>
              </a:rPr>
              <a:t>Crear </a:t>
            </a:r>
            <a:r>
              <a:rPr lang="es-ES" sz="1200" dirty="0">
                <a:solidFill>
                  <a:schemeClr val="dk1"/>
                </a:solidFill>
                <a:latin typeface="Cambria"/>
                <a:ea typeface="Cambria"/>
                <a:cs typeface="Cambria"/>
                <a:sym typeface="Cambria"/>
              </a:rPr>
              <a:t>diagramas </a:t>
            </a:r>
            <a:r>
              <a:rPr lang="es-ES" sz="1200" dirty="0" smtClean="0">
                <a:solidFill>
                  <a:schemeClr val="dk1"/>
                </a:solidFill>
                <a:latin typeface="Cambria"/>
                <a:ea typeface="Cambria"/>
                <a:cs typeface="Cambria"/>
                <a:sym typeface="Cambria"/>
              </a:rPr>
              <a:t>complejos.</a:t>
            </a:r>
          </a:p>
          <a:p>
            <a:pPr marL="92075" indent="-92075">
              <a:buFont typeface="Arial" panose="020B0604020202020204" pitchFamily="34" charset="0"/>
              <a:buChar char="•"/>
            </a:pPr>
            <a:r>
              <a:rPr lang="es-ES" sz="1200" dirty="0" smtClean="0">
                <a:solidFill>
                  <a:schemeClr val="dk1"/>
                </a:solidFill>
                <a:latin typeface="Cambria"/>
                <a:ea typeface="Cambria"/>
                <a:cs typeface="Cambria"/>
                <a:sym typeface="Cambria"/>
              </a:rPr>
              <a:t>Exportarlos </a:t>
            </a:r>
            <a:r>
              <a:rPr lang="es-ES" sz="1200" dirty="0">
                <a:solidFill>
                  <a:schemeClr val="dk1"/>
                </a:solidFill>
                <a:latin typeface="Cambria"/>
                <a:ea typeface="Cambria"/>
                <a:cs typeface="Cambria"/>
                <a:sym typeface="Cambria"/>
              </a:rPr>
              <a:t>a diferentes formatos. </a:t>
            </a:r>
            <a:endParaRPr lang="es-ES" sz="1200" dirty="0" smtClean="0">
              <a:solidFill>
                <a:schemeClr val="dk1"/>
              </a:solidFill>
              <a:latin typeface="Cambria"/>
              <a:ea typeface="Cambria"/>
              <a:cs typeface="Cambria"/>
              <a:sym typeface="Cambria"/>
            </a:endParaRPr>
          </a:p>
          <a:p>
            <a:pPr marL="92075" indent="-92075">
              <a:buFont typeface="Arial" panose="020B0604020202020204" pitchFamily="34" charset="0"/>
              <a:buChar char="•"/>
            </a:pPr>
            <a:r>
              <a:rPr lang="es-ES" sz="1200" dirty="0" smtClean="0">
                <a:solidFill>
                  <a:schemeClr val="dk1"/>
                </a:solidFill>
                <a:latin typeface="Cambria"/>
                <a:ea typeface="Cambria"/>
                <a:cs typeface="Cambria"/>
                <a:sym typeface="Cambria"/>
              </a:rPr>
              <a:t>Muy </a:t>
            </a:r>
            <a:r>
              <a:rPr lang="es-ES" sz="1200" dirty="0">
                <a:solidFill>
                  <a:schemeClr val="dk1"/>
                </a:solidFill>
                <a:latin typeface="Cambria"/>
                <a:ea typeface="Cambria"/>
                <a:cs typeface="Cambria"/>
                <a:sym typeface="Cambria"/>
              </a:rPr>
              <a:t>buena integración con los productos de Google. </a:t>
            </a:r>
          </a:p>
        </p:txBody>
      </p:sp>
      <p:cxnSp>
        <p:nvCxnSpPr>
          <p:cNvPr id="69" name="Conector angular 20"/>
          <p:cNvCxnSpPr/>
          <p:nvPr/>
        </p:nvCxnSpPr>
        <p:spPr>
          <a:xfrm flipV="1">
            <a:off x="4617396" y="2354198"/>
            <a:ext cx="0" cy="460338"/>
          </a:xfrm>
          <a:prstGeom prst="straightConnector1">
            <a:avLst/>
          </a:prstGeom>
          <a:ln w="63500">
            <a:solidFill>
              <a:srgbClr val="449C39"/>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cxnSp>
        <p:nvCxnSpPr>
          <p:cNvPr id="81" name="Conector angular 20"/>
          <p:cNvCxnSpPr/>
          <p:nvPr/>
        </p:nvCxnSpPr>
        <p:spPr>
          <a:xfrm>
            <a:off x="7822117" y="3314700"/>
            <a:ext cx="0" cy="647700"/>
          </a:xfrm>
          <a:prstGeom prst="straightConnector1">
            <a:avLst/>
          </a:prstGeom>
          <a:ln w="63500">
            <a:solidFill>
              <a:srgbClr val="449C39"/>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2642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9"/>
          <p:cNvSpPr/>
          <p:nvPr/>
        </p:nvSpPr>
        <p:spPr>
          <a:xfrm>
            <a:off x="0" y="-1300"/>
            <a:ext cx="62364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0" name="Google Shape;120;p19"/>
          <p:cNvSpPr txBox="1"/>
          <p:nvPr/>
        </p:nvSpPr>
        <p:spPr>
          <a:xfrm>
            <a:off x="1375038" y="232250"/>
            <a:ext cx="4861361" cy="91545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PARA LA CREACIÓN DE CARTELES, </a:t>
            </a:r>
            <a:r>
              <a:rPr lang="es" sz="2400" b="1" dirty="0" smtClean="0">
                <a:solidFill>
                  <a:srgbClr val="FFFFFF"/>
                </a:solidFill>
                <a:latin typeface="Franklin Gothic Medium" panose="020B0603020102020204" pitchFamily="34" charset="0"/>
                <a:ea typeface="Franklin Gothic"/>
                <a:cs typeface="Franklin Gothic"/>
                <a:sym typeface="Franklin Gothic"/>
              </a:rPr>
              <a:t>PÓSTERS Y </a:t>
            </a:r>
            <a:r>
              <a:rPr lang="es" sz="2400" b="1" dirty="0">
                <a:solidFill>
                  <a:srgbClr val="FFFFFF"/>
                </a:solidFill>
                <a:latin typeface="Franklin Gothic Medium" panose="020B0603020102020204" pitchFamily="34" charset="0"/>
                <a:ea typeface="Franklin Gothic"/>
                <a:cs typeface="Franklin Gothic"/>
                <a:sym typeface="Franklin Gothic"/>
              </a:rPr>
              <a:t>PUBLICACIONES </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21" name="Google Shape;121;p19"/>
          <p:cNvSpPr txBox="1"/>
          <p:nvPr/>
        </p:nvSpPr>
        <p:spPr>
          <a:xfrm>
            <a:off x="2245900" y="5017625"/>
            <a:ext cx="748500" cy="598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2" name="Google Shape;122;p19"/>
          <p:cNvSpPr txBox="1"/>
          <p:nvPr/>
        </p:nvSpPr>
        <p:spPr>
          <a:xfrm>
            <a:off x="1147300" y="2605050"/>
            <a:ext cx="1620000" cy="12360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dirty="0">
                <a:solidFill>
                  <a:srgbClr val="FFFFFF"/>
                </a:solidFill>
                <a:latin typeface="Cambria"/>
                <a:ea typeface="Cambria"/>
                <a:cs typeface="Cambria"/>
                <a:sym typeface="Cambria"/>
              </a:rPr>
              <a:t>El conjunto de datos sobre una persona u organización</a:t>
            </a:r>
            <a:r>
              <a:rPr lang="es" sz="1200" dirty="0" smtClean="0">
                <a:solidFill>
                  <a:srgbClr val="FFFFFF"/>
                </a:solidFill>
                <a:latin typeface="Cambria"/>
                <a:ea typeface="Cambria"/>
                <a:cs typeface="Cambria"/>
                <a:sym typeface="Cambria"/>
              </a:rPr>
              <a:t>, accesibles </a:t>
            </a:r>
            <a:r>
              <a:rPr lang="es" sz="1200" dirty="0">
                <a:solidFill>
                  <a:srgbClr val="FFFFFF"/>
                </a:solidFill>
                <a:latin typeface="Cambria"/>
                <a:ea typeface="Cambria"/>
                <a:cs typeface="Cambria"/>
                <a:sym typeface="Cambria"/>
              </a:rPr>
              <a:t>de forma pública través de Internet. </a:t>
            </a:r>
            <a:endParaRPr sz="1200" b="1" i="0" u="none" strike="noStrike" cap="none" dirty="0">
              <a:solidFill>
                <a:srgbClr val="FFFFFF"/>
              </a:solidFill>
              <a:latin typeface="Cambria"/>
              <a:ea typeface="Cambria"/>
              <a:cs typeface="Cambria"/>
              <a:sym typeface="Cambria"/>
            </a:endParaRPr>
          </a:p>
        </p:txBody>
      </p:sp>
      <p:sp>
        <p:nvSpPr>
          <p:cNvPr id="123" name="Google Shape;123;p19"/>
          <p:cNvSpPr txBox="1"/>
          <p:nvPr/>
        </p:nvSpPr>
        <p:spPr>
          <a:xfrm>
            <a:off x="5207100" y="2605050"/>
            <a:ext cx="1771800" cy="1522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 sz="1200" dirty="0">
                <a:solidFill>
                  <a:srgbClr val="FFFFFF"/>
                </a:solidFill>
                <a:latin typeface="Cambria"/>
                <a:ea typeface="Cambria"/>
                <a:cs typeface="Cambria"/>
                <a:sym typeface="Cambria"/>
              </a:rPr>
              <a:t>Es u</a:t>
            </a:r>
            <a:r>
              <a:rPr lang="es" sz="1200" i="0" u="none" strike="noStrike" cap="none" dirty="0">
                <a:solidFill>
                  <a:srgbClr val="FFFFFF"/>
                </a:solidFill>
                <a:latin typeface="Cambria"/>
                <a:ea typeface="Cambria"/>
                <a:cs typeface="Cambria"/>
                <a:sym typeface="Cambria"/>
              </a:rPr>
              <a:t>na </a:t>
            </a:r>
            <a:r>
              <a:rPr lang="es" sz="1200" i="0" u="none" strike="noStrike" cap="none" dirty="0" smtClean="0">
                <a:solidFill>
                  <a:srgbClr val="FFFFFF"/>
                </a:solidFill>
                <a:latin typeface="Cambria"/>
                <a:ea typeface="Cambria"/>
                <a:cs typeface="Cambria"/>
                <a:sym typeface="Cambria"/>
              </a:rPr>
              <a:t>identidad fragmentada </a:t>
            </a:r>
            <a:r>
              <a:rPr lang="es" sz="1200" i="0" u="none" strike="noStrike" cap="none" dirty="0">
                <a:solidFill>
                  <a:srgbClr val="FFFFFF"/>
                </a:solidFill>
                <a:latin typeface="Cambria"/>
                <a:ea typeface="Cambria"/>
                <a:cs typeface="Cambria"/>
                <a:sym typeface="Cambria"/>
              </a:rPr>
              <a:t>y múltiple,</a:t>
            </a:r>
            <a:r>
              <a:rPr lang="es" sz="1200" dirty="0">
                <a:solidFill>
                  <a:srgbClr val="FFFFFF"/>
                </a:solidFill>
                <a:latin typeface="Cambria"/>
                <a:ea typeface="Cambria"/>
                <a:cs typeface="Cambria"/>
                <a:sym typeface="Cambria"/>
              </a:rPr>
              <a:t> compuesta por</a:t>
            </a:r>
            <a:r>
              <a:rPr lang="es" sz="1200" i="0" u="none" strike="noStrike" cap="none" dirty="0">
                <a:solidFill>
                  <a:srgbClr val="FFFFFF"/>
                </a:solidFill>
                <a:latin typeface="Cambria"/>
                <a:ea typeface="Cambria"/>
                <a:cs typeface="Cambria"/>
                <a:sym typeface="Cambria"/>
              </a:rPr>
              <a:t> diferentes perfiles según el entorno </a:t>
            </a:r>
            <a:r>
              <a:rPr lang="es" sz="1200" dirty="0">
                <a:solidFill>
                  <a:srgbClr val="FFFFFF"/>
                </a:solidFill>
                <a:latin typeface="Cambria"/>
                <a:ea typeface="Cambria"/>
                <a:cs typeface="Cambria"/>
                <a:sym typeface="Cambria"/>
              </a:rPr>
              <a:t>o contexto en que se construya.</a:t>
            </a:r>
            <a:endParaRPr sz="1200" b="1" i="0" u="none" strike="noStrike" cap="none" dirty="0">
              <a:solidFill>
                <a:srgbClr val="FFFFFF"/>
              </a:solidFill>
              <a:latin typeface="Cambria"/>
              <a:ea typeface="Cambria"/>
              <a:cs typeface="Cambria"/>
              <a:sym typeface="Cambria"/>
            </a:endParaRPr>
          </a:p>
        </p:txBody>
      </p:sp>
      <p:graphicFrame>
        <p:nvGraphicFramePr>
          <p:cNvPr id="124" name="Google Shape;124;p19"/>
          <p:cNvGraphicFramePr/>
          <p:nvPr>
            <p:extLst>
              <p:ext uri="{D42A27DB-BD31-4B8C-83A1-F6EECF244321}">
                <p14:modId xmlns:p14="http://schemas.microsoft.com/office/powerpoint/2010/main" val="325903801"/>
              </p:ext>
            </p:extLst>
          </p:nvPr>
        </p:nvGraphicFramePr>
        <p:xfrm>
          <a:off x="952500" y="1619250"/>
          <a:ext cx="7239000" cy="2889444"/>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dirty="0">
                        <a:highlight>
                          <a:srgbClr val="449C39"/>
                        </a:highlight>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Permite la creación de todo tipo de carteles y pósters para publicaciones. Es una herramienta completa porque además ofrece la posibilidad de crear presentaciones y otros elementos de diseño gráfico sin la necesidad de instalar ningún programa. Recomendado para crear carteles llamativos sin tener conocimientos de grafismo.</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Herramienta muy versátil que permite crear todo tipo de publicaciones con la opción de añadir interactividad y animación en ellas. Se adapta a todos los formatos web actuales, permitiendo compartir los resultados por redes sociales y otros dispositivos. Recomendado para añadir animaciones e interactividad en las publicaciones a crear.</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25" name="Google Shape;125;p19">
            <a:hlinkClick r:id="rId3"/>
          </p:cNvPr>
          <p:cNvSpPr txBox="1"/>
          <p:nvPr/>
        </p:nvSpPr>
        <p:spPr>
          <a:xfrm>
            <a:off x="956475" y="1619250"/>
            <a:ext cx="12894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CANVA</a:t>
            </a:r>
            <a:endParaRPr sz="1800" b="1" dirty="0">
              <a:solidFill>
                <a:srgbClr val="FFFFFF"/>
              </a:solidFill>
              <a:highlight>
                <a:srgbClr val="449C39"/>
              </a:highlight>
            </a:endParaRPr>
          </a:p>
        </p:txBody>
      </p:sp>
      <p:sp>
        <p:nvSpPr>
          <p:cNvPr id="126" name="Google Shape;126;p19">
            <a:hlinkClick r:id="rId4"/>
          </p:cNvPr>
          <p:cNvSpPr txBox="1"/>
          <p:nvPr/>
        </p:nvSpPr>
        <p:spPr>
          <a:xfrm>
            <a:off x="956475" y="3059400"/>
            <a:ext cx="1348500"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GENIALLY</a:t>
            </a:r>
            <a:endParaRPr sz="1800" b="1" dirty="0">
              <a:solidFill>
                <a:srgbClr val="FFFFFF"/>
              </a:solidFill>
              <a:highlight>
                <a:srgbClr val="449C39"/>
              </a:highligh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graphicFrame>
        <p:nvGraphicFramePr>
          <p:cNvPr id="136" name="Google Shape;136;p20"/>
          <p:cNvGraphicFramePr/>
          <p:nvPr>
            <p:extLst>
              <p:ext uri="{D42A27DB-BD31-4B8C-83A1-F6EECF244321}">
                <p14:modId xmlns:p14="http://schemas.microsoft.com/office/powerpoint/2010/main" val="1672429174"/>
              </p:ext>
            </p:extLst>
          </p:nvPr>
        </p:nvGraphicFramePr>
        <p:xfrm>
          <a:off x="966251" y="1447370"/>
          <a:ext cx="7239000" cy="3913542"/>
        </p:xfrm>
        <a:graphic>
          <a:graphicData uri="http://schemas.openxmlformats.org/drawingml/2006/table">
            <a:tbl>
              <a:tblPr>
                <a:noFill/>
                <a:tableStyleId>{A3E5C05B-F43E-4D0E-B3DD-B83C283F2CB9}</a:tableStyleId>
              </a:tblPr>
              <a:tblGrid>
                <a:gridCol w="1677825">
                  <a:extLst>
                    <a:ext uri="{9D8B030D-6E8A-4147-A177-3AD203B41FA5}">
                      <a16:colId xmlns:a16="http://schemas.microsoft.com/office/drawing/2014/main" val="20000"/>
                    </a:ext>
                  </a:extLst>
                </a:gridCol>
                <a:gridCol w="5561175">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endParaRPr sz="1800" dirty="0">
                        <a:highlight>
                          <a:srgbClr val="449C39"/>
                        </a:highlight>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Permite diseñar publicaciones, carteles y otros elementos gráficos desde el navegador web. Excelente integración con los productos Google permitiendo conectividad directa con Drive guardando allí los resultados obtenidos para su uso posterior. Recomendado para importar trabajos creados con InDeisgn y editarlos por web. </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Permite crear infografías muy vistosas sin conocimientos de diseño o maquetación. Ofrece multitud de plantillas con la posibilidad de añadir elementos gráficos propios. Recomendado para la creación de infografías para descargar o incrustar en un sitio web. </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dirty="0">
                        <a:latin typeface="Franklin Gothic Medium" panose="020B0603020102020204" pitchFamily="34" charset="0"/>
                        <a:ea typeface="Franklin Gothic"/>
                        <a:cs typeface="Franklin Gothic"/>
                        <a:sym typeface="Franklin Gothic"/>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tc>
                  <a:txBody>
                    <a:bodyPr/>
                    <a:lstStyle/>
                    <a:p>
                      <a:pPr marL="0" lvl="0" indent="0" algn="just" rtl="0">
                        <a:lnSpc>
                          <a:spcPct val="115000"/>
                        </a:lnSpc>
                        <a:spcBef>
                          <a:spcPts val="0"/>
                        </a:spcBef>
                        <a:spcAft>
                          <a:spcPts val="0"/>
                        </a:spcAft>
                        <a:buClr>
                          <a:schemeClr val="dk1"/>
                        </a:buClr>
                        <a:buSzPts val="1100"/>
                        <a:buFont typeface="Arial"/>
                        <a:buNone/>
                      </a:pPr>
                      <a:r>
                        <a:rPr lang="es" sz="1200" dirty="0">
                          <a:solidFill>
                            <a:schemeClr val="dk1"/>
                          </a:solidFill>
                          <a:latin typeface="Cambria"/>
                          <a:ea typeface="Cambria"/>
                          <a:cs typeface="Cambria"/>
                          <a:sym typeface="Cambria"/>
                        </a:rPr>
                        <a:t>Permite crear líneas de tiempo interactivas para ser compartidas en un entorno web. Ofrece la posibilidad de añadir imágenes y videos, así como efectos 3D. Recomendado para la creación de cronologías visuales.</a:t>
                      </a: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p>
                      <a:pPr marL="0" lvl="0" indent="0" algn="just" rtl="0">
                        <a:lnSpc>
                          <a:spcPct val="115000"/>
                        </a:lnSpc>
                        <a:spcBef>
                          <a:spcPts val="0"/>
                        </a:spcBef>
                        <a:spcAft>
                          <a:spcPts val="0"/>
                        </a:spcAft>
                        <a:buNone/>
                      </a:pPr>
                      <a:endParaRPr sz="1200" dirty="0">
                        <a:solidFill>
                          <a:schemeClr val="dk1"/>
                        </a:solidFill>
                        <a:latin typeface="Cambria"/>
                        <a:ea typeface="Cambria"/>
                        <a:cs typeface="Cambria"/>
                        <a:sym typeface="Cambria"/>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B w="9525" cap="flat" cmpd="sng">
                      <a:solidFill>
                        <a:srgbClr val="FFFFF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131" name="Google Shape;131;p20"/>
          <p:cNvSpPr/>
          <p:nvPr/>
        </p:nvSpPr>
        <p:spPr>
          <a:xfrm>
            <a:off x="0" y="-1300"/>
            <a:ext cx="6236400" cy="1149000"/>
          </a:xfrm>
          <a:prstGeom prst="rect">
            <a:avLst/>
          </a:prstGeom>
          <a:solidFill>
            <a:srgbClr val="82C67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p20"/>
          <p:cNvSpPr txBox="1"/>
          <p:nvPr/>
        </p:nvSpPr>
        <p:spPr>
          <a:xfrm>
            <a:off x="1361286" y="232250"/>
            <a:ext cx="4875113" cy="915450"/>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000000"/>
              </a:buClr>
              <a:buSzPts val="2900"/>
              <a:buFont typeface="Arial"/>
              <a:buNone/>
            </a:pPr>
            <a:r>
              <a:rPr lang="es" sz="2400" b="1" dirty="0">
                <a:solidFill>
                  <a:srgbClr val="FFFFFF"/>
                </a:solidFill>
                <a:latin typeface="Franklin Gothic Medium" panose="020B0603020102020204" pitchFamily="34" charset="0"/>
                <a:ea typeface="Franklin Gothic"/>
                <a:cs typeface="Franklin Gothic"/>
                <a:sym typeface="Franklin Gothic"/>
              </a:rPr>
              <a:t>PARA LA CREACIÓN DE CARTELES, </a:t>
            </a:r>
            <a:r>
              <a:rPr lang="es" sz="2400" b="1" dirty="0" smtClean="0">
                <a:solidFill>
                  <a:srgbClr val="FFFFFF"/>
                </a:solidFill>
                <a:latin typeface="Franklin Gothic Medium" panose="020B0603020102020204" pitchFamily="34" charset="0"/>
                <a:ea typeface="Franklin Gothic"/>
                <a:cs typeface="Franklin Gothic"/>
                <a:sym typeface="Franklin Gothic"/>
              </a:rPr>
              <a:t>PÓSTERS Y </a:t>
            </a:r>
            <a:r>
              <a:rPr lang="es" sz="2400" b="1" dirty="0">
                <a:solidFill>
                  <a:srgbClr val="FFFFFF"/>
                </a:solidFill>
                <a:latin typeface="Franklin Gothic Medium" panose="020B0603020102020204" pitchFamily="34" charset="0"/>
                <a:ea typeface="Franklin Gothic"/>
                <a:cs typeface="Franklin Gothic"/>
                <a:sym typeface="Franklin Gothic"/>
              </a:rPr>
              <a:t>PUBLICACIONES </a:t>
            </a:r>
            <a:endParaRPr sz="2400" b="1" i="0" u="none" strike="noStrike" cap="none" dirty="0">
              <a:solidFill>
                <a:srgbClr val="FFFFFF"/>
              </a:solidFill>
              <a:latin typeface="Franklin Gothic Medium" panose="020B0603020102020204" pitchFamily="34" charset="0"/>
              <a:ea typeface="Franklin Gothic"/>
              <a:cs typeface="Franklin Gothic"/>
              <a:sym typeface="Franklin Gothic"/>
            </a:endParaRPr>
          </a:p>
        </p:txBody>
      </p:sp>
      <p:sp>
        <p:nvSpPr>
          <p:cNvPr id="137" name="Google Shape;137;p20">
            <a:hlinkClick r:id="rId3"/>
          </p:cNvPr>
          <p:cNvSpPr txBox="1"/>
          <p:nvPr/>
        </p:nvSpPr>
        <p:spPr>
          <a:xfrm>
            <a:off x="571500" y="1440495"/>
            <a:ext cx="1747226"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LUCIDPRESS</a:t>
            </a:r>
            <a:endParaRPr sz="1800" b="1" dirty="0">
              <a:solidFill>
                <a:srgbClr val="FFFFFF"/>
              </a:solidFill>
              <a:highlight>
                <a:srgbClr val="449C39"/>
              </a:highlight>
            </a:endParaRPr>
          </a:p>
        </p:txBody>
      </p:sp>
      <p:sp>
        <p:nvSpPr>
          <p:cNvPr id="138" name="Google Shape;138;p20">
            <a:hlinkClick r:id="rId4"/>
          </p:cNvPr>
          <p:cNvSpPr txBox="1"/>
          <p:nvPr/>
        </p:nvSpPr>
        <p:spPr>
          <a:xfrm>
            <a:off x="571500" y="2887520"/>
            <a:ext cx="1747226"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dirty="0">
                <a:solidFill>
                  <a:srgbClr val="FFFFFF"/>
                </a:solidFill>
              </a:rPr>
              <a:t>PIKTOCHART</a:t>
            </a:r>
            <a:endParaRPr sz="1800" b="1" dirty="0">
              <a:solidFill>
                <a:srgbClr val="FFFFFF"/>
              </a:solidFill>
              <a:highlight>
                <a:srgbClr val="449C39"/>
              </a:highlight>
            </a:endParaRPr>
          </a:p>
        </p:txBody>
      </p:sp>
      <p:sp>
        <p:nvSpPr>
          <p:cNvPr id="139" name="Google Shape;139;p20">
            <a:hlinkClick r:id="rId5"/>
          </p:cNvPr>
          <p:cNvSpPr txBox="1"/>
          <p:nvPr/>
        </p:nvSpPr>
        <p:spPr>
          <a:xfrm>
            <a:off x="571500" y="4118120"/>
            <a:ext cx="1747226" cy="459000"/>
          </a:xfrm>
          <a:prstGeom prst="rect">
            <a:avLst/>
          </a:prstGeom>
          <a:solidFill>
            <a:srgbClr val="449C39"/>
          </a:solid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 sz="1800" b="1">
                <a:solidFill>
                  <a:srgbClr val="FFFFFF"/>
                </a:solidFill>
              </a:rPr>
              <a:t>TIKI-TOKI</a:t>
            </a:r>
            <a:endParaRPr sz="1800" b="1">
              <a:solidFill>
                <a:srgbClr val="FFFFFF"/>
              </a:solidFill>
              <a:highlight>
                <a:srgbClr val="449C39"/>
              </a:highligh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462</TotalTime>
  <Words>1329</Words>
  <Application>Microsoft Office PowerPoint</Application>
  <PresentationFormat>Presentación en pantalla (16:9)</PresentationFormat>
  <Paragraphs>124</Paragraphs>
  <Slides>13</Slides>
  <Notes>11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Cambria</vt:lpstr>
      <vt:lpstr>Arial Nova Light</vt:lpstr>
      <vt:lpstr>Arial</vt:lpstr>
      <vt:lpstr>Franklin Gothic Medium</vt:lpstr>
      <vt:lpstr>Franklin Gothic</vt:lpstr>
      <vt:lpstr>Simple Light</vt:lpstr>
      <vt:lpstr>3. Creación de contenido digital   3.1. Desarrollo de contenidos digitales:     3.1.1. Crea y gestiona contenidos digitales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Garbiñe Ustarroz</dc:creator>
  <cp:lastModifiedBy>Irantzu Casanellas</cp:lastModifiedBy>
  <cp:revision>49</cp:revision>
  <dcterms:modified xsi:type="dcterms:W3CDTF">2022-01-17T16:19:48Z</dcterms:modified>
</cp:coreProperties>
</file>