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u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99FF"/>
    <a:srgbClr val="308D94"/>
    <a:srgbClr val="66C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60823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7296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076941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70101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410969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11951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050503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87074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4664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34817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u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u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291193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u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u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766BA-121C-4DE4-9525-3760F7EC7B1C}" type="datetimeFigureOut">
              <a:rPr lang="eu-ES" smtClean="0"/>
              <a:t>2022/4/21</a:t>
            </a:fld>
            <a:endParaRPr lang="eu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u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5B58E-D6E8-4F36-B396-CD654453F804}" type="slidenum">
              <a:rPr lang="eu-ES" smtClean="0"/>
              <a:t>‹zk.›</a:t>
            </a:fld>
            <a:endParaRPr lang="eu-ES"/>
          </a:p>
        </p:txBody>
      </p:sp>
    </p:spTree>
    <p:extLst>
      <p:ext uri="{BB962C8B-B14F-4D97-AF65-F5344CB8AC3E}">
        <p14:creationId xmlns:p14="http://schemas.microsoft.com/office/powerpoint/2010/main" val="125666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u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778981" y="201529"/>
            <a:ext cx="7711708" cy="462455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u-ES" b="1" dirty="0" err="1">
                <a:solidFill>
                  <a:schemeClr val="bg1"/>
                </a:solidFill>
              </a:rPr>
              <a:t>CANVA</a:t>
            </a:r>
            <a:r>
              <a:rPr lang="eu-ES" b="1" dirty="0">
                <a:solidFill>
                  <a:schemeClr val="bg1"/>
                </a:solidFill>
              </a:rPr>
              <a:t> PARA DISEÑAR LA INTERACCIÓN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95915" y="840826"/>
            <a:ext cx="5224620" cy="188135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ACTIVIDAD Y OBJETIVO</a:t>
            </a:r>
          </a:p>
          <a:p>
            <a:endParaRPr lang="es-ES" sz="1600" b="1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¿Cuál es el objetivo de la actividad? ¿Qué quiero conseguir que diga o haga el alumnado?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¿Cuáles son las acciones de la actividad?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s-ES" sz="1400">
                <a:solidFill>
                  <a:schemeClr val="tx1"/>
                </a:solidFill>
              </a:rPr>
              <a:t>¿Dónde se sitúan dentro del hilo narrativo del proyecto y qué le aportan?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6206591" y="840826"/>
            <a:ext cx="5284099" cy="18960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ENTORNO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¿Cuánto tiempo dedicaré a esa interacción?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organizaré el espacio?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¿Qué material necesito?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¿Qué tipo de organización en grupo facilitaría ese objetivo?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¿Qué criterios utilizaré para establecer los grupos?</a:t>
            </a: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¿Qué roles asignaré en los grupos?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6206590" y="4779047"/>
            <a:ext cx="5284099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ROL DOCENTE Y EVALUACIÓN</a:t>
            </a:r>
          </a:p>
          <a:p>
            <a:endParaRPr lang="es-ES" sz="1600" b="1">
              <a:solidFill>
                <a:schemeClr val="tx1"/>
              </a:solidFill>
            </a:endParaRP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será mi discurso en el aula?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¿Cuánto voy a hablar? ¿Cuánto voy a hacer que hablen? ¿Cuánto tiempo tendrá cada persona?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¿Voy a utilizar alguna estrategia concreta con alguna persona?</a:t>
            </a: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¿Dónde y cómo recogeré lo que diga el alumnado?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6206591" y="2928178"/>
            <a:ext cx="5284099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TIPO DE RELACIÓN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cuidaré que se genere un ambiente agradable? 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fomentaré el respeto mutuo y la buena imagen del alumnado?</a:t>
            </a: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reforzaré emocionalmente la participación del alumnado? 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677600" y="4779047"/>
            <a:ext cx="5242935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ESTRATEGIAS DE PROFUNDIZACIÓN DEL DISCURSO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¿Cuáles serán las preguntas para fomentar la interacción? ¿Qué tipo de preguntas serán?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fomentaré que el alumnado se escuche entre sí?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fomentaré que sea una conversación «real»?</a:t>
            </a: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ayudaré a superar los obstáculos o las necesidades discursivas del alumnado?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699011" y="2928178"/>
            <a:ext cx="5221524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600" b="1">
                <a:solidFill>
                  <a:schemeClr val="tx1"/>
                </a:solidFill>
              </a:rPr>
              <a:t>PARTICIPACIÓN</a:t>
            </a:r>
          </a:p>
          <a:p>
            <a:pPr marL="285750" lvl="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¿Cuál es el objetivo de la participación? ¿Queremos que participe todo el alumnado? ¿O que participen solo algunas personas y de forma más extensa?</a:t>
            </a:r>
          </a:p>
          <a:p>
            <a:pPr marL="285750" indent="-285750">
              <a:buFont typeface="Courier New" panose="02070309020205020404" pitchFamily="49" charset="0"/>
              <a:buChar char="o"/>
              <a:tabLst>
                <a:tab pos="2036445" algn="l"/>
              </a:tabLst>
            </a:pPr>
            <a:r>
              <a:rPr lang="es-ES" sz="1400">
                <a:solidFill>
                  <a:schemeClr val="tx1"/>
                </a:solidFill>
              </a:rPr>
              <a:t>¿Cómo fomentaré la calidad de la expresión oral del alumnado?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89" y="-110077"/>
            <a:ext cx="2848289" cy="951340"/>
          </a:xfrm>
          <a:prstGeom prst="rect">
            <a:avLst/>
          </a:prstGeom>
        </p:spPr>
      </p:pic>
      <p:pic>
        <p:nvPicPr>
          <p:cNvPr id="16" name="Irudia 15">
            <a:extLst>
              <a:ext uri="{FF2B5EF4-FFF2-40B4-BE49-F238E27FC236}">
                <a16:creationId xmlns:a16="http://schemas.microsoft.com/office/drawing/2014/main" id="{EB90F07F-0C57-4D77-A47F-A6B90269F3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19" name="Irudia 18">
            <a:extLst>
              <a:ext uri="{FF2B5EF4-FFF2-40B4-BE49-F238E27FC236}">
                <a16:creationId xmlns:a16="http://schemas.microsoft.com/office/drawing/2014/main" id="{8896BB4B-F095-4820-96C7-3BCD73D2069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20" name="Irudia 19">
            <a:extLst>
              <a:ext uri="{FF2B5EF4-FFF2-40B4-BE49-F238E27FC236}">
                <a16:creationId xmlns:a16="http://schemas.microsoft.com/office/drawing/2014/main" id="{F0CCFBA3-9757-4247-88C6-CD1DF207C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953" y="949936"/>
            <a:ext cx="428685" cy="419158"/>
          </a:xfrm>
          <a:prstGeom prst="rect">
            <a:avLst/>
          </a:prstGeom>
        </p:spPr>
      </p:pic>
      <p:pic>
        <p:nvPicPr>
          <p:cNvPr id="22" name="Irudia 21">
            <a:extLst>
              <a:ext uri="{FF2B5EF4-FFF2-40B4-BE49-F238E27FC236}">
                <a16:creationId xmlns:a16="http://schemas.microsoft.com/office/drawing/2014/main" id="{57F26A40-B6B4-44F5-9D30-2E6FBFE62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4012" y="909626"/>
            <a:ext cx="438211" cy="428685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C1CCE63A-7D6F-4372-8260-987BE8D68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058" y="3049971"/>
            <a:ext cx="390580" cy="400106"/>
          </a:xfrm>
          <a:prstGeom prst="rect">
            <a:avLst/>
          </a:prstGeom>
        </p:spPr>
      </p:pic>
      <p:pic>
        <p:nvPicPr>
          <p:cNvPr id="27" name="Irudia 26">
            <a:extLst>
              <a:ext uri="{FF2B5EF4-FFF2-40B4-BE49-F238E27FC236}">
                <a16:creationId xmlns:a16="http://schemas.microsoft.com/office/drawing/2014/main" id="{C23C30A9-C5FA-4565-AF35-10E2F3FEA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0668" y="2886655"/>
            <a:ext cx="457264" cy="409632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18670E23-E9B9-407E-81CE-AFF6184987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2798" y="4624871"/>
            <a:ext cx="447737" cy="428685"/>
          </a:xfrm>
          <a:prstGeom prst="rect">
            <a:avLst/>
          </a:prstGeom>
        </p:spPr>
      </p:pic>
      <p:pic>
        <p:nvPicPr>
          <p:cNvPr id="29" name="Irudia 28">
            <a:extLst>
              <a:ext uri="{FF2B5EF4-FFF2-40B4-BE49-F238E27FC236}">
                <a16:creationId xmlns:a16="http://schemas.microsoft.com/office/drawing/2014/main" id="{13A7A585-050F-46F4-BEE9-4FC37E96A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70668" y="4839214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5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3778981" y="201529"/>
            <a:ext cx="7711708" cy="462455"/>
          </a:xfrm>
          <a:prstGeom prst="roundRect">
            <a:avLst/>
          </a:prstGeom>
          <a:solidFill>
            <a:srgbClr val="FF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u-ES" b="1" dirty="0" err="1">
                <a:solidFill>
                  <a:schemeClr val="bg1"/>
                </a:solidFill>
              </a:rPr>
              <a:t>CANVA</a:t>
            </a:r>
            <a:r>
              <a:rPr lang="eu-ES" b="1" dirty="0">
                <a:solidFill>
                  <a:schemeClr val="bg1"/>
                </a:solidFill>
              </a:rPr>
              <a:t> PARA DISEÑAR LA INTERACCIÓN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95915" y="840826"/>
            <a:ext cx="5224620" cy="1881353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 err="1">
                <a:solidFill>
                  <a:schemeClr val="tx1"/>
                </a:solidFill>
              </a:rPr>
              <a:t>ACTIVIDAD</a:t>
            </a:r>
            <a:r>
              <a:rPr lang="eu-ES" sz="1600" b="1" dirty="0">
                <a:solidFill>
                  <a:schemeClr val="tx1"/>
                </a:solidFill>
              </a:rPr>
              <a:t> Y </a:t>
            </a:r>
            <a:r>
              <a:rPr lang="eu-ES" sz="1600" b="1" dirty="0" err="1">
                <a:solidFill>
                  <a:schemeClr val="tx1"/>
                </a:solidFill>
              </a:rPr>
              <a:t>OBJETIVO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6206591" y="840826"/>
            <a:ext cx="5284099" cy="18960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 err="1">
                <a:solidFill>
                  <a:schemeClr val="tx1"/>
                </a:solidFill>
              </a:rPr>
              <a:t>ENTORNO</a:t>
            </a:r>
            <a:endParaRPr lang="eu-ES" sz="16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u-ES" sz="1400" b="1" dirty="0">
              <a:solidFill>
                <a:schemeClr val="tx1"/>
              </a:solidFill>
            </a:endParaRPr>
          </a:p>
          <a:p>
            <a:endParaRPr lang="eu-ES" sz="1400" dirty="0">
              <a:solidFill>
                <a:schemeClr val="tx1"/>
              </a:solidFill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6206590" y="4779047"/>
            <a:ext cx="5284099" cy="1902371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ROL </a:t>
            </a:r>
            <a:r>
              <a:rPr lang="eu-ES" sz="1600" b="1" dirty="0" err="1">
                <a:solidFill>
                  <a:schemeClr val="tx1"/>
                </a:solidFill>
              </a:rPr>
              <a:t>DOCENTE</a:t>
            </a:r>
            <a:r>
              <a:rPr lang="eu-ES" sz="1600" b="1" dirty="0">
                <a:solidFill>
                  <a:schemeClr val="tx1"/>
                </a:solidFill>
              </a:rPr>
              <a:t> Y EVALUACIÓN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6206591" y="2928178"/>
            <a:ext cx="5284099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TIPO DE RELACIÓN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677600" y="4779047"/>
            <a:ext cx="5242935" cy="188660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 err="1">
                <a:solidFill>
                  <a:schemeClr val="tx1"/>
                </a:solidFill>
              </a:rPr>
              <a:t>ESTRATEGIAS</a:t>
            </a:r>
            <a:r>
              <a:rPr lang="eu-ES" sz="1600" b="1" dirty="0">
                <a:solidFill>
                  <a:schemeClr val="tx1"/>
                </a:solidFill>
              </a:rPr>
              <a:t> DE PROFUNDIZACIÓN DEL </a:t>
            </a:r>
            <a:r>
              <a:rPr lang="eu-ES" sz="1600" b="1" dirty="0" err="1">
                <a:solidFill>
                  <a:schemeClr val="tx1"/>
                </a:solidFill>
              </a:rPr>
              <a:t>DISCURSO</a:t>
            </a:r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  <a:p>
            <a:endParaRPr lang="eu-ES" sz="1400" b="1" dirty="0">
              <a:solidFill>
                <a:schemeClr val="tx1"/>
              </a:solidFill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699011" y="2928178"/>
            <a:ext cx="5221524" cy="164487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u-ES" sz="1600" b="1" dirty="0">
                <a:solidFill>
                  <a:schemeClr val="tx1"/>
                </a:solidFill>
              </a:rPr>
              <a:t>PARTICIPACIÓN</a:t>
            </a: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  <a:p>
            <a:endParaRPr lang="eu-ES" sz="1600" b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89" y="-110077"/>
            <a:ext cx="2848289" cy="951340"/>
          </a:xfrm>
          <a:prstGeom prst="rect">
            <a:avLst/>
          </a:prstGeom>
        </p:spPr>
      </p:pic>
      <p:pic>
        <p:nvPicPr>
          <p:cNvPr id="16" name="Irudia 15">
            <a:extLst>
              <a:ext uri="{FF2B5EF4-FFF2-40B4-BE49-F238E27FC236}">
                <a16:creationId xmlns:a16="http://schemas.microsoft.com/office/drawing/2014/main" id="{EB90F07F-0C57-4D77-A47F-A6B90269F36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1045205" y="6569787"/>
            <a:ext cx="1090930" cy="256540"/>
          </a:xfrm>
          <a:prstGeom prst="rect">
            <a:avLst/>
          </a:prstGeom>
        </p:spPr>
      </p:pic>
      <p:pic>
        <p:nvPicPr>
          <p:cNvPr id="19" name="Irudia 18">
            <a:extLst>
              <a:ext uri="{FF2B5EF4-FFF2-40B4-BE49-F238E27FC236}">
                <a16:creationId xmlns:a16="http://schemas.microsoft.com/office/drawing/2014/main" id="{8896BB4B-F095-4820-96C7-3BCD73D2069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140330" y="6505900"/>
            <a:ext cx="904875" cy="361950"/>
          </a:xfrm>
          <a:prstGeom prst="rect">
            <a:avLst/>
          </a:prstGeom>
        </p:spPr>
      </p:pic>
      <p:pic>
        <p:nvPicPr>
          <p:cNvPr id="20" name="Irudia 19">
            <a:extLst>
              <a:ext uri="{FF2B5EF4-FFF2-40B4-BE49-F238E27FC236}">
                <a16:creationId xmlns:a16="http://schemas.microsoft.com/office/drawing/2014/main" id="{F0CCFBA3-9757-4247-88C6-CD1DF207C4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1953" y="949936"/>
            <a:ext cx="428685" cy="419158"/>
          </a:xfrm>
          <a:prstGeom prst="rect">
            <a:avLst/>
          </a:prstGeom>
        </p:spPr>
      </p:pic>
      <p:pic>
        <p:nvPicPr>
          <p:cNvPr id="22" name="Irudia 21">
            <a:extLst>
              <a:ext uri="{FF2B5EF4-FFF2-40B4-BE49-F238E27FC236}">
                <a16:creationId xmlns:a16="http://schemas.microsoft.com/office/drawing/2014/main" id="{57F26A40-B6B4-44F5-9D30-2E6FBFE620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24012" y="909626"/>
            <a:ext cx="438211" cy="428685"/>
          </a:xfrm>
          <a:prstGeom prst="rect">
            <a:avLst/>
          </a:prstGeom>
        </p:spPr>
      </p:pic>
      <p:pic>
        <p:nvPicPr>
          <p:cNvPr id="26" name="Irudia 25">
            <a:extLst>
              <a:ext uri="{FF2B5EF4-FFF2-40B4-BE49-F238E27FC236}">
                <a16:creationId xmlns:a16="http://schemas.microsoft.com/office/drawing/2014/main" id="{C1CCE63A-7D6F-4372-8260-987BE8D687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058" y="3049971"/>
            <a:ext cx="390580" cy="400106"/>
          </a:xfrm>
          <a:prstGeom prst="rect">
            <a:avLst/>
          </a:prstGeom>
        </p:spPr>
      </p:pic>
      <p:pic>
        <p:nvPicPr>
          <p:cNvPr id="27" name="Irudia 26">
            <a:extLst>
              <a:ext uri="{FF2B5EF4-FFF2-40B4-BE49-F238E27FC236}">
                <a16:creationId xmlns:a16="http://schemas.microsoft.com/office/drawing/2014/main" id="{C23C30A9-C5FA-4565-AF35-10E2F3FEA8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5405" y="3048610"/>
            <a:ext cx="457264" cy="409632"/>
          </a:xfrm>
          <a:prstGeom prst="rect">
            <a:avLst/>
          </a:prstGeom>
        </p:spPr>
      </p:pic>
      <p:pic>
        <p:nvPicPr>
          <p:cNvPr id="28" name="Irudia 27">
            <a:extLst>
              <a:ext uri="{FF2B5EF4-FFF2-40B4-BE49-F238E27FC236}">
                <a16:creationId xmlns:a16="http://schemas.microsoft.com/office/drawing/2014/main" id="{18670E23-E9B9-407E-81CE-AFF6184987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48680" y="4878193"/>
            <a:ext cx="447737" cy="428685"/>
          </a:xfrm>
          <a:prstGeom prst="rect">
            <a:avLst/>
          </a:prstGeom>
        </p:spPr>
      </p:pic>
      <p:pic>
        <p:nvPicPr>
          <p:cNvPr id="29" name="Irudia 28">
            <a:extLst>
              <a:ext uri="{FF2B5EF4-FFF2-40B4-BE49-F238E27FC236}">
                <a16:creationId xmlns:a16="http://schemas.microsoft.com/office/drawing/2014/main" id="{13A7A585-050F-46F4-BEE9-4FC37E96A6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70668" y="4839214"/>
            <a:ext cx="362001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21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313</Words>
  <Application>Microsoft Office PowerPoint</Application>
  <PresentationFormat>Panoramikoa</PresentationFormat>
  <Paragraphs>62</Paragraphs>
  <Slides>2</Slides>
  <Notes>0</Notes>
  <HiddenSlides>0</HiddenSlides>
  <MMClips>0</MMClips>
  <ScaleCrop>false</ScaleCrop>
  <HeadingPairs>
    <vt:vector size="6" baseType="variant">
      <vt:variant>
        <vt:lpstr>Erabilitako letra-tipoak</vt:lpstr>
      </vt:variant>
      <vt:variant>
        <vt:i4>4</vt:i4>
      </vt:variant>
      <vt:variant>
        <vt:lpstr>Gaia</vt:lpstr>
      </vt:variant>
      <vt:variant>
        <vt:i4>1</vt:i4>
      </vt:variant>
      <vt:variant>
        <vt:lpstr>Diapositiben tituluak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Tema de Office</vt:lpstr>
      <vt:lpstr>PowerPoint aurkezpena</vt:lpstr>
      <vt:lpstr>PowerPoint aurkezpena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Karmele Perez Lizarralde</dc:creator>
  <cp:lastModifiedBy>Karmele Perez Lizarralde</cp:lastModifiedBy>
  <cp:revision>30</cp:revision>
  <dcterms:created xsi:type="dcterms:W3CDTF">2020-11-22T15:25:44Z</dcterms:created>
  <dcterms:modified xsi:type="dcterms:W3CDTF">2022-04-21T18:42:31Z</dcterms:modified>
</cp:coreProperties>
</file>